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064240" cy="5806440"/>
          </a:xfrm>
          <a:prstGeom prst="rect">
            <a:avLst/>
          </a:prstGeom>
          <a:solidFill>
            <a:srgbClr val="F8FAFC"/>
          </a:solidFill>
          <a:ln w="12700">
            <a:solidFill>
              <a:srgbClr val="D7DD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005840"/>
            <a:ext cx="1042416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Correção em Sala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05840" y="1783080"/>
            <a:ext cx="1014984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Avaliação de Recomposição da Aprendizagem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05840" y="2267712"/>
            <a:ext cx="10149840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Língua Portuguesa — 1ª série do Ensino Médio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3063240"/>
            <a:ext cx="1014984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vamos corrigir?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057400" y="3566160"/>
            <a:ext cx="804672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Ler o comando da questão.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057400" y="3950208"/>
            <a:ext cx="804672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Voltar ao trecho do texto.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057400" y="4334256"/>
            <a:ext cx="804672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Apontar a pista que comprova a resposta.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057400" y="4718304"/>
            <a:ext cx="804672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Clicar para revelar a resposta comentada.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97280" y="5285232"/>
            <a:ext cx="9966960" cy="457200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 da correção: não basta dizer a letra. É preciso provar com o texto.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Arial. Letras pretas. Respostas aparecem no clique.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Educar Sempre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— dado usado como argumento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levantamento internacional revelou que uma parcela expressiva da população mundial convive com condições que afetam o sistema nervoso. Especialistas defendem ampliar o acesso à prevenção e ao atendimento.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– No texto, essa informação é utilizada principalmente para: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reforçar a dimensão do problema e sustentar a necessidade de ampliar o atendimento.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demonstrar que essas condições atingem exclusivamente populações vulneráveis.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comprovar que essas condições surgem principalmente pela falta de atendimento médico.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a eficiência dos sistemas de saúde em diferentes regiões.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defender que a prevenção deve substituir os tratamentos disponíveis.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— dado usado como argumento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levantamento internacional revelou que uma parcela expressiva da população mundial convive com condições que afetam o sistema nervoso. Especialistas defendem ampliar o acesso à prevenção e ao atendimento.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– No texto, essa informação é utilizada principalmente para: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reforçar a dimensão do problema e sustentar a necessidade de ampliar o atendimento.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155680" y="2816352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demonstrar que essas condições atingem exclusivamente populações vulneráveis.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comprovar que essas condições surgem principalmente pela falta de atendimento médico.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a eficiência dos sistemas de saúde em diferentes regiões.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defender que a prevenção deve substituir os tratamentos disponíveis.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A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dado mostra a dimensão do problema e sustenta a defesa de ampliação do atendimento.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2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— causa e consequência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distância dos serviços, as dificuldades financeiras e o preconceito podem atrasar o diagnóstico e o tratamento.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– De acordo com o texto, a dificuldade de acesso aos serviços de saúde pode: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provocar diretamente o surgimento das condições que afetam o sistema nervoso.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agravar seus impactos ao dificultar o diagnóstico e o tratamento adequados.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desnecessárias as medidas destinadas à prevenção.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reduzir a ocorrência dessas condições nas regiões mais afastadas.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explicar, por si só, todas as diferenças de saúde existentes entre as populações.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2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— causa e consequência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distância dos serviços, as dificuldades financeiras e o preconceito podem atrasar o diagnóstico e o tratamento.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– De acordo com o texto, a dificuldade de acesso aos serviços de saúde pode: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provocar diretamente o surgimento das condições que afetam o sistema nervoso.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agravar seus impactos ao dificultar o diagnóstico e o tratamento adequados.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155680" y="3383280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desnecessárias as medidas destinadas à prevenção.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reduzir a ocorrência dessas condições nas regiões mais afastadas.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explicar, por si só, todas as diferenças de saúde existentes entre as populações.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B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A dificuldade de acesso não causa diretamente a condição; ela pode agravar impactos ao atrasar diagnóstico e tratamento.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3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— referente/retomada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Especialistas alertam que muitas dessas condições podem ser prevenidas ou tratadas...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– A expressão “dessas condições” retoma: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dificuldades financeiras.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regiões rurais.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serviços de saúde.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diagnósticos médicos.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condições que afetam o sistema nervoso.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3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— referente/retomada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 — Saúde e acesso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Especialistas alertam que muitas dessas condições podem ser prevenidas ou tratadas...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– A expressão “dessas condições” retoma: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dificuldades financeiras.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regiões rurais.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serviços de saúde.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diagnósticos médicos.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condições que afetam o sistema nervoso.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55680" y="5084064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E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Para resolver, é preciso voltar ao início do texto: “condições que afetam o sistema nervoso”.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4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— relação condição/resultado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 — Um mistério colocado à prova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 utilizar cordas e reproduzir características das antigas estradas, pesquisadores conseguiram deslocar uma réplica com um grupo relativamente pequeno de pessoas.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– Que relação pode ser estabelecida entre a estrutura das estradas e o transporte das estátuas?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estátuas eram transportadas apesar das dificuldades provocadas pelas estradas.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estradas passaram a ser construídas somente após o transporte das estátuas.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estrutura das estradas contribuía para possibilitar o deslocamento das estátuas.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formato das estradas era determinado apenas pelo peso das estátuas.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transporte ocorria independentemente do planejamento dos caminhos utilizados.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4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 — relação condição/resultado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 — Um mistério colocado à prova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 utilizar cordas e reproduzir características das antigas estradas, pesquisadores conseguiram deslocar uma réplica com um grupo relativamente pequeno de pessoas.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– Que relação pode ser estabelecida entre a estrutura das estradas e o transporte das estátuas?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estátuas eram transportadas apesar das dificuldades provocadas pelas estradas.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estradas passaram a ser construídas somente após o transporte das estátuas.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estrutura das estradas contribuía para possibilitar o deslocamento das estátuas.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155680" y="3950208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formato das estradas era determinado apenas pelo peso das estátuas.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transporte ocorria independentemente do planejamento dos caminhos utilizados.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C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texto indica que as estradas faziam parte do sistema que tornava o transporte possível.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5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— sentido da palavra no contexto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 — Um mistério colocado à prova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estrutura das estradas ajudava a viabilizar o deslocamento das estátuas.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– A palavra “viabilizar”, nesse contexto, significa: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dificultar.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observar.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possível.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mais rápido.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5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— sentido da palavra no contexto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 — Um mistério colocado à prova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estrutura das estradas ajudava a viabilizar o deslocamento das estátuas.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– A palavra “viabilizar”, nesse contexto, significa: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dificultar.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observar.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possível.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155680" y="4517136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mais rápido.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No contexto, viabilizar significa permitir, possibilitar que o deslocamento aconteça.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6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 ponto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HD04 — efeito de sentido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os responsáveis pelo estudo, essa distribuição representa uma “prioridade perversa”, pois amplia recursos para atividades que contribuem para problemas ambientais.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– A expressão “prioridade perversa” produz um efeito de sentido que: (1,0)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valoriza positivamente a forma como os recursos são distribuídos.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 de maneira neutra uma decisão relacionada ao orçamento.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 apenas surpresa diante da quantidade de recursos disponíveis.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direciona uma crítica às próprias comunidades socialmente vulneráveis.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reforça uma avaliação crítica sobre a maneira como os recursos são priorizados.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6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 ponto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HD04 — efeito de sentido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os responsáveis pelo estudo, essa distribuição representa uma “prioridade perversa”, pois amplia recursos para atividades que contribuem para problemas ambientais.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– A expressão “prioridade perversa” produz um efeito de sentido que: (1,0)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valoriza positivamente a forma como os recursos são distribuídos.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 de maneira neutra uma decisão relacionada ao orçamento.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 apenas surpresa diante da quantidade de recursos disponíveis.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direciona uma crítica às próprias comunidades socialmente vulneráveis.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reforça uma avaliação crítica sobre a maneira como os recursos são priorizados.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55680" y="5084064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E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adjetivo “perversa” não é neutro: ele marca uma avaliação crítica da distribuição de recursos.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7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— sentido de expressão no contexto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relatório utiliza a expressão “racismo ambiental” para chamar atenção para grupos sociais e raciais mais expostos aos impactos ambientais e com menos recursos para enfrentá-los.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– No contexto do texto, a expressão “racismo ambiental” refere-se: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ideia de que diferenças raciais são responsáveis pelas mudanças climáticas.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proibição de determinados grupos frequentarem áreas ambientalmente protegidas.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distribuição desigual dos riscos e danos ambientais entre grupos sociais e raciais.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presença de opiniões preconceituosas em discussões sobre preservação ambiental.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criação de políticas ambientais destinadas exclusivamente às populações rurais.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7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 — sentido de expressão no contexto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relatório utiliza a expressão “racismo ambiental” para chamar atenção para grupos sociais e raciais mais expostos aos impactos ambientais e com menos recursos para enfrentá-los.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– No contexto do texto, a expressão “racismo ambiental” refere-se: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ideia de que diferenças raciais são responsáveis pelas mudanças climáticas.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proibição de determinados grupos frequentarem áreas ambientalmente protegidas.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distribuição desigual dos riscos e danos ambientais entre grupos sociais e raciais.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155680" y="3950208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presença de opiniões preconceituosas em discussões sobre preservação ambiental.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criação de políticas ambientais destinadas exclusivamente às populações rurais.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C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A expressão aponta para a desigualdade concreta na exposição aos danos ambientais.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8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 ponto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 — tese/posição defendida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organização defende mudanças no financiamento climático, maior participação das comunidades atingidas e prioridade aos territórios mais vulneráveis.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– Considerando o texto como um todo, qual é a principal posição defendida pela organização? (1,0)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Setores responsáveis por emissões devem deixar de receber qualquer investimento.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efeitos dos problemas ambientais atingem exclusivamente comunidades vulneráveis.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comunidades afetadas devem assumir sozinhas todas as decisões ambientais.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financiamento ambiental precisa ser reorganizado para reduzir desigualdades e ampliar a proteção.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falta de estudos sobre orçamento público é a principal causa dos problemas ambientais.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8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 ponto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 — tese/posição defendida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organização defende mudanças no financiamento climático, maior participação das comunidades atingidas e prioridade aos territórios mais vulneráveis.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– Considerando o texto como um todo, qual é a principal posição defendida pela organização? (1,0)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Setores responsáveis por emissões devem deixar de receber qualquer investimento.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efeitos dos problemas ambientais atingem exclusivamente comunidades vulneráveis.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comunidades afetadas devem assumir sozinhas todas as decisões ambientais.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financiamento ambiental precisa ser reorganizado para reduzir desigualdades e ampliar a proteção.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155680" y="4517136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falta de estudos sobre orçamento público é a principal causa dos problemas ambientais.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A tese está na defesa de reorganizar o financiamento para proteger populações vulneráveis.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9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 — relação lógico-discursiva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investimentos em proteção ambiental permanecem reduzidos. Por outro lado, setores de maior impacto ambiental recebem recursos muito superiores.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– A expressão “por outro lado” estabelece entre essas informações uma relação de: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explicação.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consequência.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condição.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finalidade.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9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 — relação lógico-discursiva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investimentos em proteção ambiental permanecem reduzidos. Por outro lado, setores de maior impacto ambiental recebem recursos muito superiores.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– A expressão “por outro lado” estabelece entre essas informações uma relação de: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explicação.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consequência.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155680" y="3950208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condição.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finalidade.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C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“Por outro lado” coloca duas situações em oposição/contraste.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10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— tese x argumento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Comunidades socialmente vulneráveis continuam enfrentando enchentes, ondas de calor e falta de infraestrutura.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– Qual informação funciona mais diretamente como argumento para sustentar mudanças no financiamento ambiental?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uma organização responsável pela produção do relatório.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Diferentes setores da economia recebem investimentos públicos.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participação das comunidades aparece entre as propostas apresentadas.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questões ambientais são discutidas em diferentes espaços sociais.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Comunidades vulneráveis estão mais expostas aos impactos e têm menos recursos para enfrentá-los.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10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 — tese x argumento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III — Escolhas que revelam prioridades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Comunidades socialmente vulneráveis continuam enfrentando enchentes, ondas de calor e falta de infraestrutura.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– Qual informação funciona mais diretamente como argumento para sustentar mudanças no financiamento ambiental?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uma organização responsável pela produção do relatório.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Diferentes setores da economia recebem investimentos públicos.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participação das comunidades aparece entre as propostas apresentadas.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questões ambientais são discutidas em diferentes espaços sociais.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Comunidades vulneráveis estão mais expostas aos impactos e têm menos recursos para enfrentá-los.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55680" y="5084064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E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Essa informação funciona como razão para defender mudanças no financiamento.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11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— interlocutor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IV — Antes de compartilhar, investigue!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“Ei, estudante! Antes de compartilhar uma notícia, confira a fonte. Você também é responsável pelo que circula nas redes.”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– As marcas linguísticas indicam que essa mensagem se dirige principalmente: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jornalistas responsáveis pela produção profissional de notícias.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professores responsáveis pelo ensino de educação digital.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às famílias encarregadas de acompanhar o uso das redes.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estudantes que utilizam redes sociais e podem compartilhar informações.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profissionais responsáveis pela produção de conteúdos para a internet.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11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— interlocutor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IV — Antes de compartilhar, investigue!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“Ei, estudante! Antes de compartilhar uma notícia, confira a fonte. Você também é responsável pelo que circula nas redes.”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– As marcas linguísticas indicam que essa mensagem se dirige principalmente: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jornalistas responsáveis pela produção profissional de notícias.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professores responsáveis pelo ensino de educação digital.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às famílias encarregadas de acompanhar o uso das redes.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estudantes que utilizam redes sociais e podem compartilhar informações.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155680" y="4517136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aos profissionais responsáveis pela produção de conteúdos para a internet.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vocativo “Ei, estudante!” e o pronome “você” apontam o público-alvo.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12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— marca de interlocução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IV — Antes de compartilhar, investigue!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“Você também é responsável pelo que circula nas redes.”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– O emprego do pronome “você” contribui para: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a mensagem impessoal e afastar o leitor do assunto discutido.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atribuir a uma única pessoa toda a responsabilidade pelas informações falsas.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apresentar uma opinião particular sem estabelecer diálogo com quem lê.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substituir o nome da instituição responsável pela produção da mensagem.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estabelecer uma interlocução direta com o leitor e envolvê-lo na responsabilidade discutida.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12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 — marca de interlocução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IV — Antes de compartilhar, investigue!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“Você também é responsável pelo que circula nas redes.”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– O emprego do pronome “você” contribui para: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tornar a mensagem impessoal e afastar o leitor do assunto discutido.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atribuir a uma única pessoa toda a responsabilidade pelas informações falsas.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apresentar uma opinião particular sem estabelecer diálogo com quem lê.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substituir o nome da instituição responsável pela produção da mensagem.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estabelecer uma interlocução direta com o leitor e envolvê-lo na responsabilidade discutida.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55680" y="5084064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E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pronome cria aproximação e chama o leitor para a responsabilidade.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13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— fato x opinião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V — Um novo espaço na escola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biblioteca passou a funcionar também durante o intervalo. Segundo a direção, 143 estudantes utilizaram o espaço na primeira semana.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– Qual trecho apresenta um fato, e não uma opinião sobre a mudança realizada?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“Foi uma excelente decisão.”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biblioteca está muito mais acolhedora.”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mudança foi muito positiva.”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“143 estudantes utilizaram o espaço na primeira semana do novo horário.”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biblioteca está mais útil para nós.”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13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— fato x opinião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V — Um novo espaço na escola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biblioteca passou a funcionar também durante o intervalo. Segundo a direção, 143 estudantes utilizaram o espaço na primeira semana.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– Qual trecho apresenta um fato, e não uma opinião sobre a mudança realizada?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“Foi uma excelente decisão.”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biblioteca está muito mais acolhedora.”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mudança foi muito positiva.”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“143 estudantes utilizaram o espaço na primeira semana do novo horário.”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1155680" y="4517136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biblioteca está mais útil para nós.”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O número de estudantes é uma informação verificável; as demais trazem avaliação.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14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 a resposta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— marcas de opinião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V — Um novo espaço na escola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“Foi uma excelente decisão. Agora a biblioteca está muito mais acolhedora e útil para nós.”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– As palavras “excelente”, “acolhedora” e “útil” revelam: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quantitativos utilizados para comprovar o sucesso da mudança.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informações apresentadas de forma neutra sobre o funcionamento da biblioteca.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 técnicas usadas para avaliar a estrutura física do espaço.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comparação objetiva entre a biblioteca da escola e outras bibliotecas.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avaliação positiva da estudante sobre a mudança realizada.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02920" y="5742432"/>
            <a:ext cx="896112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Agora pense: qual pista do texto prova sua resposta?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46920" y="5742432"/>
            <a:ext cx="2011680" cy="475488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revelar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Questão 14 — Correção dialogada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pontos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 revelada após o clique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 — marcas de opinião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786384"/>
            <a:ext cx="11155680" cy="256032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V — Um novo espaço na escola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1133856"/>
            <a:ext cx="11155680" cy="960120"/>
          </a:xfrm>
          <a:prstGeom prst="rect">
            <a:avLst/>
          </a:prstGeom>
          <a:solidFill>
            <a:srgbClr val="F7F7F7"/>
          </a:solidFill>
          <a:ln w="12700">
            <a:solidFill>
              <a:srgbClr val="CCCCC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“Foi uma excelente decisão. Agora a biblioteca está muito mais acolhedora e útil para nós.”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2212848"/>
            <a:ext cx="11155680" cy="49377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– As palavras “excelente”, “acolhedora” e “útil” revelam: (0,5)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788920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825496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97280" y="2807208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quantitativos utilizados para comprovar o sucesso da mudança.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3355848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3392424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97280" y="3374136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informações apresentadas de forma neutra sobre o funcionamento da biblioteca.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02920" y="3922776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959352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97280" y="3941064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 técnicas usadas para avaliar a estrutura física do espaço.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489704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0160">
            <a:solidFill>
              <a:srgbClr val="D0D0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526280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4507992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comparação objetiva entre a biblioteca da escola e outras bibliotecas.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2920" y="5056632"/>
            <a:ext cx="11155680" cy="493776"/>
          </a:xfrm>
          <a:prstGeom prst="roundRect">
            <a:avLst>
              <a:gd name="adj" fmla="val 11111"/>
            </a:avLst>
          </a:prstGeom>
          <a:solidFill>
            <a:srgbClr val="FFF4BF"/>
          </a:solidFill>
          <a:ln w="20320">
            <a:solidFill>
              <a:srgbClr val="8A6D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5093208"/>
            <a:ext cx="41148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E)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97280" y="5074920"/>
            <a:ext cx="100126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avaliação positiva da estudante sobre a mudança realizada.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55680" y="5084064"/>
            <a:ext cx="320040" cy="4206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02920" y="5742432"/>
            <a:ext cx="18288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Resposta: E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2514600" y="5742432"/>
            <a:ext cx="9144000" cy="475488"/>
          </a:xfrm>
          <a:prstGeom prst="rect">
            <a:avLst/>
          </a:prstGeom>
          <a:solidFill>
            <a:srgbClr val="EAF7E8"/>
          </a:solidFill>
          <a:ln w="12700">
            <a:solidFill>
              <a:srgbClr val="79A87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Pista / raciocínio: As palavras destacadas expressam julgamento positivo da estudante.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73152"/>
            <a:ext cx="90525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Mapa final da correção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9692640" y="100584"/>
            <a:ext cx="210312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Estratégias de leitura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11480" y="603504"/>
            <a:ext cx="1138428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960120"/>
            <a:ext cx="1280160" cy="384048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Descritor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828800" y="960120"/>
            <a:ext cx="2743200" cy="384048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0" y="960120"/>
            <a:ext cx="7315200" cy="384048"/>
          </a:xfrm>
          <a:prstGeom prst="rect">
            <a:avLst/>
          </a:prstGeom>
          <a:solidFill>
            <a:srgbClr val="EEF5FF"/>
          </a:solidFill>
          <a:ln w="12700">
            <a:solidFill>
              <a:srgbClr val="40404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que ajuda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1380744"/>
            <a:ext cx="128016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828800" y="1380744"/>
            <a:ext cx="2743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Retomada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0" y="1380744"/>
            <a:ext cx="7315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 palavra retoma quem ou o quê?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1892808"/>
            <a:ext cx="128016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828800" y="1892808"/>
            <a:ext cx="2743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Sentido no contexto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0" y="1892808"/>
            <a:ext cx="7315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significa aqui?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8640" y="2404872"/>
            <a:ext cx="128016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828800" y="2404872"/>
            <a:ext cx="2743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de sentido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572000" y="2404872"/>
            <a:ext cx="7315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efeito essa escolha produz?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2916936"/>
            <a:ext cx="128016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828800" y="2916936"/>
            <a:ext cx="2743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72000" y="2916936"/>
            <a:ext cx="7315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autor defende?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48640" y="3429000"/>
            <a:ext cx="128016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828800" y="3429000"/>
            <a:ext cx="2743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Argumento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72000" y="3429000"/>
            <a:ext cx="7315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razão sustenta a defesa?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48640" y="3941064"/>
            <a:ext cx="128016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828800" y="3941064"/>
            <a:ext cx="2743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Causa/consequência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572000" y="3941064"/>
            <a:ext cx="7315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provocou? Qual foi o resultado?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48640" y="4453128"/>
            <a:ext cx="128016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828800" y="4453128"/>
            <a:ext cx="2743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Interlocutor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572000" y="4453128"/>
            <a:ext cx="7315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quem o texto fala?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48640" y="4965192"/>
            <a:ext cx="128016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828800" y="4965192"/>
            <a:ext cx="2743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Fato/opinião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572000" y="4965192"/>
            <a:ext cx="73152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verificável ou é avaliação?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48640" y="5477256"/>
            <a:ext cx="128016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828800" y="5477256"/>
            <a:ext cx="2743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Conectivos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572000" y="5477256"/>
            <a:ext cx="7315200" cy="484632"/>
          </a:xfrm>
          <a:prstGeom prst="rect">
            <a:avLst/>
          </a:prstGeom>
          <a:solidFill>
            <a:srgbClr val="F7F7F7"/>
          </a:solidFill>
          <a:ln w="12700">
            <a:solidFill>
              <a:srgbClr val="DDDD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relação liga as ideias?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85800" y="6053328"/>
            <a:ext cx="10789920" cy="347472"/>
          </a:xfrm>
          <a:prstGeom prst="rect">
            <a:avLst/>
          </a:prstGeom>
          <a:solidFill>
            <a:srgbClr val="FFF7D6"/>
          </a:solidFill>
          <a:ln w="12700">
            <a:solidFill>
              <a:srgbClr val="D5B8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guardar: a resposta está no texto, mas nem sempre aparece escrita do mesmo jeito.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11480" y="6528816"/>
            <a:ext cx="11384280" cy="0"/>
          </a:xfrm>
          <a:prstGeom prst="line">
            <a:avLst/>
          </a:prstGeom>
          <a:noFill/>
          <a:ln w="6350">
            <a:solidFill>
              <a:srgbClr val="BBBBB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11480" y="6565392"/>
            <a:ext cx="79552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Encerramento da correção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9692640" y="6565392"/>
            <a:ext cx="21031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Educar Sempre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Educar Sempre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Correção em Sala - Avaliação de Recomposição</dc:title>
  <dc:subject>Correção em sala - Avaliação de Recomposição</dc:subject>
  <dc:creator>Educar Sempre</dc:creator>
  <cp:lastModifiedBy>Educar Sempre</cp:lastModifiedBy>
  <cp:revision>1</cp:revision>
  <dcterms:created xsi:type="dcterms:W3CDTF">2026-08-24T20:58:12Z</dcterms:created>
  <dcterms:modified xsi:type="dcterms:W3CDTF">2026-08-24T20:58:12Z</dcterms:modified>
</cp:coreProperties>
</file>