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CORREÇÃO DIALOGADA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1325880"/>
            <a:ext cx="1069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257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Avaliação de Recomposição da Aprendizagem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097280" y="187452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Língua Portuguesa • 1ª série do Ensino Médio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60120" y="2743200"/>
            <a:ext cx="2926080" cy="384048"/>
          </a:xfrm>
          <a:prstGeom prst="rect">
            <a:avLst/>
          </a:prstGeom>
          <a:solidFill>
            <a:srgbClr val="0B2E6D"/>
          </a:solidFill>
          <a:ln>
            <a:solidFill>
              <a:srgbClr val="0B2E6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 Regra da correção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60120" y="3246120"/>
            <a:ext cx="10241280" cy="868680"/>
          </a:xfrm>
          <a:prstGeom prst="rect">
            <a:avLst/>
          </a:prstGeom>
          <a:solidFill>
            <a:srgbClr val="FFFFFF"/>
          </a:solidFill>
          <a:ln w="15240">
            <a:solidFill>
              <a:srgbClr val="1257B5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cada questão, vamos responder três perguntas: o que o comando pedia, qual alternativa está correta e qual pista do texto comprova a resposta.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4617720"/>
            <a:ext cx="10241280" cy="685800"/>
          </a:xfrm>
          <a:prstGeom prst="rect">
            <a:avLst/>
          </a:prstGeom>
          <a:solidFill>
            <a:srgbClr val="FFF8DF"/>
          </a:solidFill>
          <a:ln w="15240">
            <a:solidFill>
              <a:srgbClr val="F4B40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LEMA DA AULA: não basta acertar a letra; é preciso justificar com evidências do texto.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64040" y="62636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Educar Sempre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286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corrigir sem “refazer a prova”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49640" y="201168"/>
            <a:ext cx="3337560" cy="438912"/>
          </a:xfrm>
          <a:prstGeom prst="rect">
            <a:avLst/>
          </a:prstGeom>
          <a:solidFill>
            <a:srgbClr val="0B2E6D"/>
          </a:solidFill>
          <a:ln>
            <a:solidFill>
              <a:srgbClr val="0B2E6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Roteiro da aula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850392"/>
            <a:ext cx="11567160" cy="0"/>
          </a:xfrm>
          <a:prstGeom prst="line">
            <a:avLst/>
          </a:prstGeom>
          <a:noFill/>
          <a:ln w="15875">
            <a:solidFill>
              <a:srgbClr val="0B2E6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325880"/>
            <a:ext cx="457200" cy="457200"/>
          </a:xfrm>
          <a:prstGeom prst="ellipse">
            <a:avLst/>
          </a:prstGeom>
          <a:solidFill>
            <a:srgbClr val="1257B5"/>
          </a:solidFill>
          <a:ln>
            <a:solidFill>
              <a:srgbClr val="1257B5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280160" y="132588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Comando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85800" y="1874520"/>
            <a:ext cx="2606040" cy="1005840"/>
          </a:xfrm>
          <a:prstGeom prst="rect">
            <a:avLst/>
          </a:prstGeom>
          <a:solidFill>
            <a:srgbClr val="EAF3FF"/>
          </a:solidFill>
          <a:ln>
            <a:solidFill>
              <a:srgbClr val="1257B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5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a questão estava pedindo?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3538728" y="1325880"/>
            <a:ext cx="457200" cy="457200"/>
          </a:xfrm>
          <a:prstGeom prst="ellipse">
            <a:avLst/>
          </a:prstGeom>
          <a:solidFill>
            <a:srgbClr val="1257B5"/>
          </a:solidFill>
          <a:ln>
            <a:solidFill>
              <a:srgbClr val="1257B5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133088" y="132588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3538728" y="1874520"/>
            <a:ext cx="2606040" cy="1005840"/>
          </a:xfrm>
          <a:prstGeom prst="rect">
            <a:avLst/>
          </a:prstGeom>
          <a:solidFill>
            <a:srgbClr val="EAF3FF"/>
          </a:solidFill>
          <a:ln>
            <a:solidFill>
              <a:srgbClr val="1257B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5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 alternativa resolve exatamente o comando?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6391656" y="1325880"/>
            <a:ext cx="457200" cy="457200"/>
          </a:xfrm>
          <a:prstGeom prst="ellipse">
            <a:avLst/>
          </a:prstGeom>
          <a:solidFill>
            <a:srgbClr val="1257B5"/>
          </a:solidFill>
          <a:ln>
            <a:solidFill>
              <a:srgbClr val="1257B5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986016" y="132588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Prova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391656" y="1874520"/>
            <a:ext cx="2606040" cy="1005840"/>
          </a:xfrm>
          <a:prstGeom prst="rect">
            <a:avLst/>
          </a:prstGeom>
          <a:solidFill>
            <a:srgbClr val="EAF3FF"/>
          </a:solidFill>
          <a:ln>
            <a:solidFill>
              <a:srgbClr val="1257B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5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trecho do texto comprova a resposta?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9244584" y="1325880"/>
            <a:ext cx="457200" cy="457200"/>
          </a:xfrm>
          <a:prstGeom prst="ellipse">
            <a:avLst/>
          </a:prstGeom>
          <a:solidFill>
            <a:srgbClr val="1257B5"/>
          </a:solidFill>
          <a:ln>
            <a:solidFill>
              <a:srgbClr val="1257B5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9838944" y="132588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Armadilha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9244584" y="1874520"/>
            <a:ext cx="2606040" cy="1005840"/>
          </a:xfrm>
          <a:prstGeom prst="rect">
            <a:avLst/>
          </a:prstGeom>
          <a:solidFill>
            <a:srgbClr val="EAF3FF"/>
          </a:solidFill>
          <a:ln>
            <a:solidFill>
              <a:srgbClr val="1257B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5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que uma alternativa errada parecia boa?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731520" y="3429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Perguntas que a turma deve responder em voz alta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1051560" y="3977640"/>
            <a:ext cx="10149840" cy="1051560"/>
          </a:xfrm>
          <a:prstGeom prst="rect">
            <a:avLst/>
          </a:prstGeom>
          <a:solidFill>
            <a:srgbClr val="FFF8DF"/>
          </a:solidFill>
          <a:ln>
            <a:solidFill>
              <a:srgbClr val="F4B400"/>
            </a:solidFill>
          </a:ln>
        </p:spPr>
        <p:txBody>
          <a:bodyPr wrap="square" lIns="2540" tIns="2540" rIns="2540" bIns="254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O que no texto confirma isso?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 alternativa escolhida responde ao comando ou só fala do mesmo assunto?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Qual palavra do enunciado ajudava a identificar a habilidade?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960120" y="5577840"/>
            <a:ext cx="1024128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💡 Use este slide antes da primeira questão e retome sempre que a turma “chutar” sem justificar.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11480" y="6437376"/>
            <a:ext cx="11384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A correção deve ensinar o caminho, não apenas entregar a letra.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286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 — Correção em sala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49640" y="201168"/>
            <a:ext cx="3337560" cy="43891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D08 • Função do argumento/dado • 0,5 pt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850392"/>
            <a:ext cx="11567160" cy="0"/>
          </a:xfrm>
          <a:prstGeom prst="line">
            <a:avLst/>
          </a:prstGeom>
          <a:noFill/>
          <a:ln w="15875">
            <a:solidFill>
              <a:srgbClr val="6A2CA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097280"/>
            <a:ext cx="3429000" cy="34747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 O QUE A QUESTÃO PEDIA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3429000" cy="1508760"/>
          </a:xfrm>
          <a:prstGeom prst="rect">
            <a:avLst/>
          </a:prstGeom>
          <a:solidFill>
            <a:srgbClr val="F4ECFA"/>
          </a:solidFill>
          <a:ln w="10160">
            <a:solidFill>
              <a:srgbClr val="6A2CA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que o dado sobre a parcela expressiva da população foi usado?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60520" y="1097280"/>
            <a:ext cx="3246120" cy="34747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RESPOSTA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60520" y="1463040"/>
            <a:ext cx="324612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6A2CA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 reforçar a dimensão do problema e sustentar a necessidade de ampliar o atendimento.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35240" y="1097280"/>
            <a:ext cx="4069080" cy="34747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PISTA DO TEXTO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635240" y="1463040"/>
            <a:ext cx="4069080" cy="1508760"/>
          </a:xfrm>
          <a:prstGeom prst="rect">
            <a:avLst/>
          </a:prstGeom>
          <a:solidFill>
            <a:srgbClr val="F4ECFA"/>
          </a:solidFill>
          <a:ln w="10160">
            <a:solidFill>
              <a:srgbClr val="6A2CA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“parcela expressiva da população” + “especialistas defendem a ampliação do acesso”.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3337560"/>
            <a:ext cx="5486400" cy="34747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⚠️ ARMADILHA / DISTRATOR FORTE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3703320"/>
            <a:ext cx="548640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6A2CA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menciona prevenção, mas exagera: o texto não diz que prevenção substitui tratamento.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263640" y="3337560"/>
            <a:ext cx="5440680" cy="34747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💬 PERGUNTA DE MEDIAÇÃO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63640" y="3703320"/>
            <a:ext cx="544068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6A2CA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Esse dado serve para informar apenas ou para sustentar uma defesa?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85800" y="5669280"/>
            <a:ext cx="10835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6A2C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da turma: primeiro diga a resposta; depois prove com o texto.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20040" y="6199632"/>
            <a:ext cx="826226" cy="0"/>
          </a:xfrm>
          <a:prstGeom prst="line">
            <a:avLst/>
          </a:prstGeom>
          <a:noFill/>
          <a:ln w="38100">
            <a:solidFill>
              <a:srgbClr val="6A2CA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6437376"/>
            <a:ext cx="11384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6A2C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A melhor correção é a que mostra o caminho do pensamento leitor.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286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2 — Correção em sala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49640" y="201168"/>
            <a:ext cx="3337560" cy="438912"/>
          </a:xfrm>
          <a:prstGeom prst="rect">
            <a:avLst/>
          </a:prstGeom>
          <a:solidFill>
            <a:srgbClr val="F4B400"/>
          </a:solidFill>
          <a:ln>
            <a:solidFill>
              <a:srgbClr val="F4B4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D11 • Causa e consequência • 0,5 pt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850392"/>
            <a:ext cx="11567160" cy="0"/>
          </a:xfrm>
          <a:prstGeom prst="line">
            <a:avLst/>
          </a:prstGeom>
          <a:noFill/>
          <a:ln w="15875">
            <a:solidFill>
              <a:srgbClr val="F4B4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097280"/>
            <a:ext cx="3429000" cy="347472"/>
          </a:xfrm>
          <a:prstGeom prst="rect">
            <a:avLst/>
          </a:prstGeom>
          <a:solidFill>
            <a:srgbClr val="F4B400"/>
          </a:solidFill>
          <a:ln>
            <a:solidFill>
              <a:srgbClr val="F4B40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 O QUE A QUESTÃO PEDIA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342900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F4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consequência a falta de acesso aos serviços de saúde pode provocar?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60520" y="1097280"/>
            <a:ext cx="3246120" cy="347472"/>
          </a:xfrm>
          <a:prstGeom prst="rect">
            <a:avLst/>
          </a:prstGeom>
          <a:solidFill>
            <a:srgbClr val="F4B400"/>
          </a:solidFill>
          <a:ln>
            <a:solidFill>
              <a:srgbClr val="F4B40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RESPOSTA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60520" y="1463040"/>
            <a:ext cx="324612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F4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 agravar seus impactos ao dificultar o diagnóstico e o tratamento adequados.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35240" y="1097280"/>
            <a:ext cx="4069080" cy="347472"/>
          </a:xfrm>
          <a:prstGeom prst="rect">
            <a:avLst/>
          </a:prstGeom>
          <a:solidFill>
            <a:srgbClr val="F4B400"/>
          </a:solidFill>
          <a:ln>
            <a:solidFill>
              <a:srgbClr val="F4B40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PISTA DO TEXTO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635240" y="1463040"/>
            <a:ext cx="406908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F4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“a distância dos serviços de saúde... pode atrasar o diagnóstico e o tratamento”.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3337560"/>
            <a:ext cx="5486400" cy="347472"/>
          </a:xfrm>
          <a:prstGeom prst="rect">
            <a:avLst/>
          </a:prstGeom>
          <a:solidFill>
            <a:srgbClr val="F4B400"/>
          </a:solidFill>
          <a:ln>
            <a:solidFill>
              <a:srgbClr val="F4B40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⚠️ ARMADILHA / DISTRATOR FORTE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3703320"/>
            <a:ext cx="548640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F4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confunde agravamento com causa direta da doença.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263640" y="3337560"/>
            <a:ext cx="5440680" cy="347472"/>
          </a:xfrm>
          <a:prstGeom prst="rect">
            <a:avLst/>
          </a:prstGeom>
          <a:solidFill>
            <a:srgbClr val="F4B400"/>
          </a:solidFill>
          <a:ln>
            <a:solidFill>
              <a:srgbClr val="F4B40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💬 PERGUNTA DE MEDIAÇÃO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63640" y="3703320"/>
            <a:ext cx="544068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F4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Isso causou a condição ou agravou uma situação que já existia?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85800" y="5669280"/>
            <a:ext cx="10835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4B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da turma: primeiro diga a resposta; depois prove com o texto.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20040" y="6199632"/>
            <a:ext cx="1652451" cy="0"/>
          </a:xfrm>
          <a:prstGeom prst="line">
            <a:avLst/>
          </a:prstGeom>
          <a:noFill/>
          <a:ln w="38100">
            <a:solidFill>
              <a:srgbClr val="F4B4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6437376"/>
            <a:ext cx="11384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4B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A melhor correção é a que mostra o caminho do pensamento leitor.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286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3 — Correção em sala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49640" y="201168"/>
            <a:ext cx="3337560" cy="438912"/>
          </a:xfrm>
          <a:prstGeom prst="rect">
            <a:avLst/>
          </a:prstGeom>
          <a:solidFill>
            <a:srgbClr val="1257B5"/>
          </a:solidFill>
          <a:ln>
            <a:solidFill>
              <a:srgbClr val="1257B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D02 • Referente / retomada • 0,5 pt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850392"/>
            <a:ext cx="11567160" cy="0"/>
          </a:xfrm>
          <a:prstGeom prst="line">
            <a:avLst/>
          </a:prstGeom>
          <a:noFill/>
          <a:ln w="15875">
            <a:solidFill>
              <a:srgbClr val="1257B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097280"/>
            <a:ext cx="3429000" cy="347472"/>
          </a:xfrm>
          <a:prstGeom prst="rect">
            <a:avLst/>
          </a:prstGeom>
          <a:solidFill>
            <a:srgbClr val="1257B5"/>
          </a:solidFill>
          <a:ln>
            <a:solidFill>
              <a:srgbClr val="1257B5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 O QUE A QUESTÃO PEDIA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3429000" cy="1508760"/>
          </a:xfrm>
          <a:prstGeom prst="rect">
            <a:avLst/>
          </a:prstGeom>
          <a:solidFill>
            <a:srgbClr val="EAF3FF"/>
          </a:solidFill>
          <a:ln w="10160">
            <a:solidFill>
              <a:srgbClr val="1257B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expressão “dessas condições” retoma qual informação anterior?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60520" y="1097280"/>
            <a:ext cx="3246120" cy="347472"/>
          </a:xfrm>
          <a:prstGeom prst="rect">
            <a:avLst/>
          </a:prstGeom>
          <a:solidFill>
            <a:srgbClr val="1257B5"/>
          </a:solidFill>
          <a:ln>
            <a:solidFill>
              <a:srgbClr val="1257B5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RESPOSTA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60520" y="1463040"/>
            <a:ext cx="324612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1257B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 as condições que afetam o sistema nervoso.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35240" y="1097280"/>
            <a:ext cx="4069080" cy="347472"/>
          </a:xfrm>
          <a:prstGeom prst="rect">
            <a:avLst/>
          </a:prstGeom>
          <a:solidFill>
            <a:srgbClr val="1257B5"/>
          </a:solidFill>
          <a:ln>
            <a:solidFill>
              <a:srgbClr val="1257B5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PISTA DO TEXTO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635240" y="1463040"/>
            <a:ext cx="4069080" cy="1508760"/>
          </a:xfrm>
          <a:prstGeom prst="rect">
            <a:avLst/>
          </a:prstGeom>
          <a:solidFill>
            <a:srgbClr val="EAF3FF"/>
          </a:solidFill>
          <a:ln w="10160">
            <a:solidFill>
              <a:srgbClr val="1257B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referente aparece no início: “condições que afetam o sistema nervoso”.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3337560"/>
            <a:ext cx="5486400" cy="347472"/>
          </a:xfrm>
          <a:prstGeom prst="rect">
            <a:avLst/>
          </a:prstGeom>
          <a:solidFill>
            <a:srgbClr val="1257B5"/>
          </a:solidFill>
          <a:ln>
            <a:solidFill>
              <a:srgbClr val="1257B5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⚠️ ARMADILHA / DISTRATOR FORTE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3703320"/>
            <a:ext cx="548640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1257B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é próximo do tema, mas “diagnósticos” não é o referente de “dessas condições”.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263640" y="3337560"/>
            <a:ext cx="5440680" cy="347472"/>
          </a:xfrm>
          <a:prstGeom prst="rect">
            <a:avLst/>
          </a:prstGeom>
          <a:solidFill>
            <a:srgbClr val="1257B5"/>
          </a:solidFill>
          <a:ln>
            <a:solidFill>
              <a:srgbClr val="1257B5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💬 PERGUNTA DE MEDIAÇÃO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63640" y="3703320"/>
            <a:ext cx="544068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1257B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Dessas quais? Volte à frase anterior.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85800" y="5669280"/>
            <a:ext cx="10835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257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da turma: primeiro diga a resposta; depois prove com o texto.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20040" y="6199632"/>
            <a:ext cx="2478677" cy="0"/>
          </a:xfrm>
          <a:prstGeom prst="line">
            <a:avLst/>
          </a:prstGeom>
          <a:noFill/>
          <a:ln w="38100">
            <a:solidFill>
              <a:srgbClr val="1257B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6437376"/>
            <a:ext cx="11384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1257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A melhor correção é a que mostra o caminho do pensamento leitor.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286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4 — Correção em sala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49640" y="201168"/>
            <a:ext cx="3337560" cy="438912"/>
          </a:xfrm>
          <a:prstGeom prst="rect">
            <a:avLst/>
          </a:prstGeom>
          <a:solidFill>
            <a:srgbClr val="F4B400"/>
          </a:solidFill>
          <a:ln>
            <a:solidFill>
              <a:srgbClr val="F4B4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D11 • Condição e resultado • 0,5 pt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850392"/>
            <a:ext cx="11567160" cy="0"/>
          </a:xfrm>
          <a:prstGeom prst="line">
            <a:avLst/>
          </a:prstGeom>
          <a:noFill/>
          <a:ln w="15875">
            <a:solidFill>
              <a:srgbClr val="F4B4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097280"/>
            <a:ext cx="3429000" cy="347472"/>
          </a:xfrm>
          <a:prstGeom prst="rect">
            <a:avLst/>
          </a:prstGeom>
          <a:solidFill>
            <a:srgbClr val="F4B400"/>
          </a:solidFill>
          <a:ln>
            <a:solidFill>
              <a:srgbClr val="F4B40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 O QUE A QUESTÃO PEDIA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342900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F4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 relação existe entre a estrutura das estradas e o transporte?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60520" y="1097280"/>
            <a:ext cx="3246120" cy="347472"/>
          </a:xfrm>
          <a:prstGeom prst="rect">
            <a:avLst/>
          </a:prstGeom>
          <a:solidFill>
            <a:srgbClr val="F4B400"/>
          </a:solidFill>
          <a:ln>
            <a:solidFill>
              <a:srgbClr val="F4B40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RESPOSTA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60520" y="1463040"/>
            <a:ext cx="324612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F4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 a estrutura das estradas contribuía para possibilitar o deslocamento das estátuas.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35240" y="1097280"/>
            <a:ext cx="4069080" cy="347472"/>
          </a:xfrm>
          <a:prstGeom prst="rect">
            <a:avLst/>
          </a:prstGeom>
          <a:solidFill>
            <a:srgbClr val="F4B400"/>
          </a:solidFill>
          <a:ln>
            <a:solidFill>
              <a:srgbClr val="F4B40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PISTA DO TEXTO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635240" y="1463040"/>
            <a:ext cx="406908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F4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“sua estrutura fazia parte do próprio sistema utilizado para movimentar as estátuas”.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3337560"/>
            <a:ext cx="5486400" cy="347472"/>
          </a:xfrm>
          <a:prstGeom prst="rect">
            <a:avLst/>
          </a:prstGeom>
          <a:solidFill>
            <a:srgbClr val="F4B400"/>
          </a:solidFill>
          <a:ln>
            <a:solidFill>
              <a:srgbClr val="F4B40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⚠️ ARMADILHA / DISTRATOR FORTE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3703320"/>
            <a:ext cx="548640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F4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cria uma causa que o texto não apresenta: peso determinando o formato.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263640" y="3337560"/>
            <a:ext cx="5440680" cy="347472"/>
          </a:xfrm>
          <a:prstGeom prst="rect">
            <a:avLst/>
          </a:prstGeom>
          <a:solidFill>
            <a:srgbClr val="F4B400"/>
          </a:solidFill>
          <a:ln>
            <a:solidFill>
              <a:srgbClr val="F4B40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💬 PERGUNTA DE MEDIAÇÃO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63640" y="3703320"/>
            <a:ext cx="544068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F4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tornou o deslocamento possível?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85800" y="5669280"/>
            <a:ext cx="10835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4B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da turma: primeiro diga a resposta; depois prove com o texto.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20040" y="6199632"/>
            <a:ext cx="3304903" cy="0"/>
          </a:xfrm>
          <a:prstGeom prst="line">
            <a:avLst/>
          </a:prstGeom>
          <a:noFill/>
          <a:ln w="38100">
            <a:solidFill>
              <a:srgbClr val="F4B4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6437376"/>
            <a:ext cx="11384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4B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A melhor correção é a que mostra o caminho do pensamento leitor.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286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5 — Correção em sala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49640" y="201168"/>
            <a:ext cx="3337560" cy="438912"/>
          </a:xfrm>
          <a:prstGeom prst="rect">
            <a:avLst/>
          </a:prstGeom>
          <a:solidFill>
            <a:srgbClr val="0B6B35"/>
          </a:solidFill>
          <a:ln>
            <a:solidFill>
              <a:srgbClr val="0B6B3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D03 • Sentido de palavra no contexto • 0,5 pt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850392"/>
            <a:ext cx="11567160" cy="0"/>
          </a:xfrm>
          <a:prstGeom prst="line">
            <a:avLst/>
          </a:prstGeom>
          <a:noFill/>
          <a:ln w="15875">
            <a:solidFill>
              <a:srgbClr val="0B6B3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097280"/>
            <a:ext cx="3429000" cy="347472"/>
          </a:xfrm>
          <a:prstGeom prst="rect">
            <a:avLst/>
          </a:prstGeom>
          <a:solidFill>
            <a:srgbClr val="0B6B35"/>
          </a:solidFill>
          <a:ln>
            <a:solidFill>
              <a:srgbClr val="0B6B35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 O QUE A QUESTÃO PEDIA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3429000" cy="1508760"/>
          </a:xfrm>
          <a:prstGeom prst="rect">
            <a:avLst/>
          </a:prstGeom>
          <a:solidFill>
            <a:srgbClr val="EAF7EF"/>
          </a:solidFill>
          <a:ln w="10160">
            <a:solidFill>
              <a:srgbClr val="0B6B3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“viabilizar” significa no contexto do transporte das estátuas?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60520" y="1097280"/>
            <a:ext cx="3246120" cy="347472"/>
          </a:xfrm>
          <a:prstGeom prst="rect">
            <a:avLst/>
          </a:prstGeom>
          <a:solidFill>
            <a:srgbClr val="0B6B35"/>
          </a:solidFill>
          <a:ln>
            <a:solidFill>
              <a:srgbClr val="0B6B35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RESPOSTA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60520" y="1463040"/>
            <a:ext cx="324612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0B6B3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 tornar possível.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35240" y="1097280"/>
            <a:ext cx="4069080" cy="347472"/>
          </a:xfrm>
          <a:prstGeom prst="rect">
            <a:avLst/>
          </a:prstGeom>
          <a:solidFill>
            <a:srgbClr val="0B6B35"/>
          </a:solidFill>
          <a:ln>
            <a:solidFill>
              <a:srgbClr val="0B6B35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PISTA DO TEXTO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635240" y="1463040"/>
            <a:ext cx="4069080" cy="1508760"/>
          </a:xfrm>
          <a:prstGeom prst="rect">
            <a:avLst/>
          </a:prstGeom>
          <a:solidFill>
            <a:srgbClr val="EAF7EF"/>
          </a:solidFill>
          <a:ln w="10160">
            <a:solidFill>
              <a:srgbClr val="0B6B3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estradas ajudavam no deslocamento: a ideia é possibilitar o movimento.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3337560"/>
            <a:ext cx="5486400" cy="347472"/>
          </a:xfrm>
          <a:prstGeom prst="rect">
            <a:avLst/>
          </a:prstGeom>
          <a:solidFill>
            <a:srgbClr val="0B6B35"/>
          </a:solidFill>
          <a:ln>
            <a:solidFill>
              <a:srgbClr val="0B6B35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⚠️ ARMADILHA / DISTRATOR FORTE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3703320"/>
            <a:ext cx="548640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0B6B3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parece possível, mas “viabilizar” não significa obrigatoriamente tornar mais rápido.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263640" y="3337560"/>
            <a:ext cx="5440680" cy="347472"/>
          </a:xfrm>
          <a:prstGeom prst="rect">
            <a:avLst/>
          </a:prstGeom>
          <a:solidFill>
            <a:srgbClr val="0B6B35"/>
          </a:solidFill>
          <a:ln>
            <a:solidFill>
              <a:srgbClr val="0B6B35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💬 PERGUNTA DE MEDIAÇÃO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63640" y="3703320"/>
            <a:ext cx="544068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0B6B3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palavra simples substitui “viabilizar” sem mudar o sentido?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85800" y="5669280"/>
            <a:ext cx="10835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da turma: primeiro diga a resposta; depois prove com o texto.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20040" y="6199632"/>
            <a:ext cx="4131129" cy="0"/>
          </a:xfrm>
          <a:prstGeom prst="line">
            <a:avLst/>
          </a:prstGeom>
          <a:noFill/>
          <a:ln w="38100">
            <a:solidFill>
              <a:srgbClr val="0B6B3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6437376"/>
            <a:ext cx="11384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0B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A melhor correção é a que mostra o caminho do pensamento leitor.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286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6 — Correção em sala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49640" y="201168"/>
            <a:ext cx="3337560" cy="438912"/>
          </a:xfrm>
          <a:prstGeom prst="rect">
            <a:avLst/>
          </a:prstGeom>
          <a:solidFill>
            <a:srgbClr val="F05A22"/>
          </a:solidFill>
          <a:ln>
            <a:solidFill>
              <a:srgbClr val="F05A2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HD04 • Efeito de sentido • 1,0 pt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850392"/>
            <a:ext cx="11567160" cy="0"/>
          </a:xfrm>
          <a:prstGeom prst="line">
            <a:avLst/>
          </a:prstGeom>
          <a:noFill/>
          <a:ln w="15875">
            <a:solidFill>
              <a:srgbClr val="F05A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097280"/>
            <a:ext cx="3429000" cy="347472"/>
          </a:xfrm>
          <a:prstGeom prst="rect">
            <a:avLst/>
          </a:prstGeom>
          <a:solidFill>
            <a:srgbClr val="F05A22"/>
          </a:solidFill>
          <a:ln>
            <a:solidFill>
              <a:srgbClr val="F05A22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 O QUE A QUESTÃO PEDIA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3429000" cy="1508760"/>
          </a:xfrm>
          <a:prstGeom prst="rect">
            <a:avLst/>
          </a:prstGeom>
          <a:solidFill>
            <a:srgbClr val="FFF1E8"/>
          </a:solidFill>
          <a:ln w="10160">
            <a:solidFill>
              <a:srgbClr val="F05A22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efeito a expressão “prioridade perversa” produz?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60520" y="1097280"/>
            <a:ext cx="3246120" cy="347472"/>
          </a:xfrm>
          <a:prstGeom prst="rect">
            <a:avLst/>
          </a:prstGeom>
          <a:solidFill>
            <a:srgbClr val="F05A22"/>
          </a:solidFill>
          <a:ln>
            <a:solidFill>
              <a:srgbClr val="F05A22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RESPOSTA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60520" y="1463040"/>
            <a:ext cx="324612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F05A22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 reforça uma avaliação crítica sobre a maneira como os recursos são priorizados.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35240" y="1097280"/>
            <a:ext cx="4069080" cy="347472"/>
          </a:xfrm>
          <a:prstGeom prst="rect">
            <a:avLst/>
          </a:prstGeom>
          <a:solidFill>
            <a:srgbClr val="F05A22"/>
          </a:solidFill>
          <a:ln>
            <a:solidFill>
              <a:srgbClr val="F05A22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PISTA DO TEXTO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635240" y="1463040"/>
            <a:ext cx="4069080" cy="1508760"/>
          </a:xfrm>
          <a:prstGeom prst="rect">
            <a:avLst/>
          </a:prstGeom>
          <a:solidFill>
            <a:srgbClr val="FFF1E8"/>
          </a:solidFill>
          <a:ln w="10160">
            <a:solidFill>
              <a:srgbClr val="F05A22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“perversa” marca julgamento negativo sobre a distribuição dos recursos.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3337560"/>
            <a:ext cx="5486400" cy="347472"/>
          </a:xfrm>
          <a:prstGeom prst="rect">
            <a:avLst/>
          </a:prstGeom>
          <a:solidFill>
            <a:srgbClr val="F05A22"/>
          </a:solidFill>
          <a:ln>
            <a:solidFill>
              <a:srgbClr val="F05A22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⚠️ ARMADILHA / DISTRATOR FORTE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3703320"/>
            <a:ext cx="548640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F05A22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ignora o tom crítico. A expressão não é neutra.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263640" y="3337560"/>
            <a:ext cx="5440680" cy="347472"/>
          </a:xfrm>
          <a:prstGeom prst="rect">
            <a:avLst/>
          </a:prstGeom>
          <a:solidFill>
            <a:srgbClr val="F05A22"/>
          </a:solidFill>
          <a:ln>
            <a:solidFill>
              <a:srgbClr val="F05A22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💬 PERGUNTA DE MEDIAÇÃO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63640" y="3703320"/>
            <a:ext cx="544068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F05A22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que escrever “perversa” e não apenas “prioridade”?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85800" y="5669280"/>
            <a:ext cx="10835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05A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da turma: primeiro diga a resposta; depois prove com o texto.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20040" y="6199632"/>
            <a:ext cx="4957354" cy="0"/>
          </a:xfrm>
          <a:prstGeom prst="line">
            <a:avLst/>
          </a:prstGeom>
          <a:noFill/>
          <a:ln w="38100">
            <a:solidFill>
              <a:srgbClr val="F05A2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6437376"/>
            <a:ext cx="11384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05A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A melhor correção é a que mostra o caminho do pensamento leitor.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286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7 — Correção em sala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49640" y="201168"/>
            <a:ext cx="3337560" cy="438912"/>
          </a:xfrm>
          <a:prstGeom prst="rect">
            <a:avLst/>
          </a:prstGeom>
          <a:solidFill>
            <a:srgbClr val="0B6B35"/>
          </a:solidFill>
          <a:ln>
            <a:solidFill>
              <a:srgbClr val="0B6B3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D03 • Sentido de expressão no contexto • 0,5 pt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850392"/>
            <a:ext cx="11567160" cy="0"/>
          </a:xfrm>
          <a:prstGeom prst="line">
            <a:avLst/>
          </a:prstGeom>
          <a:noFill/>
          <a:ln w="15875">
            <a:solidFill>
              <a:srgbClr val="0B6B3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097280"/>
            <a:ext cx="3429000" cy="347472"/>
          </a:xfrm>
          <a:prstGeom prst="rect">
            <a:avLst/>
          </a:prstGeom>
          <a:solidFill>
            <a:srgbClr val="0B6B35"/>
          </a:solidFill>
          <a:ln>
            <a:solidFill>
              <a:srgbClr val="0B6B35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 O QUE A QUESTÃO PEDIA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3429000" cy="1508760"/>
          </a:xfrm>
          <a:prstGeom prst="rect">
            <a:avLst/>
          </a:prstGeom>
          <a:solidFill>
            <a:srgbClr val="EAF7EF"/>
          </a:solidFill>
          <a:ln w="10160">
            <a:solidFill>
              <a:srgbClr val="0B6B3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significa “racismo ambiental” neste texto?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60520" y="1097280"/>
            <a:ext cx="3246120" cy="347472"/>
          </a:xfrm>
          <a:prstGeom prst="rect">
            <a:avLst/>
          </a:prstGeom>
          <a:solidFill>
            <a:srgbClr val="0B6B35"/>
          </a:solidFill>
          <a:ln>
            <a:solidFill>
              <a:srgbClr val="0B6B35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RESPOSTA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60520" y="1463040"/>
            <a:ext cx="324612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0B6B3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 distribuição desigual dos riscos e danos ambientais entre diferentes grupos sociais e raciais.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35240" y="1097280"/>
            <a:ext cx="4069080" cy="347472"/>
          </a:xfrm>
          <a:prstGeom prst="rect">
            <a:avLst/>
          </a:prstGeom>
          <a:solidFill>
            <a:srgbClr val="0B6B35"/>
          </a:solidFill>
          <a:ln>
            <a:solidFill>
              <a:srgbClr val="0B6B35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PISTA DO TEXTO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635240" y="1463040"/>
            <a:ext cx="4069080" cy="1508760"/>
          </a:xfrm>
          <a:prstGeom prst="rect">
            <a:avLst/>
          </a:prstGeom>
          <a:solidFill>
            <a:srgbClr val="EAF7EF"/>
          </a:solidFill>
          <a:ln w="10160">
            <a:solidFill>
              <a:srgbClr val="0B6B3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texto fala de grupos mais expostos aos impactos e com menos recursos para enfrentá-los.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3337560"/>
            <a:ext cx="5486400" cy="347472"/>
          </a:xfrm>
          <a:prstGeom prst="rect">
            <a:avLst/>
          </a:prstGeom>
          <a:solidFill>
            <a:srgbClr val="0B6B35"/>
          </a:solidFill>
          <a:ln>
            <a:solidFill>
              <a:srgbClr val="0B6B35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⚠️ ARMADILHA / DISTRATOR FORTE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3703320"/>
            <a:ext cx="548640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0B6B3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reduz o conceito a opiniões preconceituosas; o texto trata de danos concretos.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263640" y="3337560"/>
            <a:ext cx="5440680" cy="347472"/>
          </a:xfrm>
          <a:prstGeom prst="rect">
            <a:avLst/>
          </a:prstGeom>
          <a:solidFill>
            <a:srgbClr val="0B6B35"/>
          </a:solidFill>
          <a:ln>
            <a:solidFill>
              <a:srgbClr val="0B6B35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💬 PERGUNTA DE MEDIAÇÃO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63640" y="3703320"/>
            <a:ext cx="544068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0B6B35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pistas do parágrafo explicam essa expressão?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85800" y="5669280"/>
            <a:ext cx="10835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da turma: primeiro diga a resposta; depois prove com o texto.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20040" y="6199632"/>
            <a:ext cx="5783580" cy="0"/>
          </a:xfrm>
          <a:prstGeom prst="line">
            <a:avLst/>
          </a:prstGeom>
          <a:noFill/>
          <a:ln w="38100">
            <a:solidFill>
              <a:srgbClr val="0B6B3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6437376"/>
            <a:ext cx="11384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0B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A melhor correção é a que mostra o caminho do pensamento leitor.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286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8 — Correção em sala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49640" y="201168"/>
            <a:ext cx="3337560" cy="43891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D07 • Tese / posição defendida • 1,0 pt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850392"/>
            <a:ext cx="11567160" cy="0"/>
          </a:xfrm>
          <a:prstGeom prst="line">
            <a:avLst/>
          </a:prstGeom>
          <a:noFill/>
          <a:ln w="15875">
            <a:solidFill>
              <a:srgbClr val="6A2CA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097280"/>
            <a:ext cx="3429000" cy="34747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 O QUE A QUESTÃO PEDIA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3429000" cy="1508760"/>
          </a:xfrm>
          <a:prstGeom prst="rect">
            <a:avLst/>
          </a:prstGeom>
          <a:solidFill>
            <a:srgbClr val="F4ECFA"/>
          </a:solidFill>
          <a:ln w="10160">
            <a:solidFill>
              <a:srgbClr val="6A2CA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 é a principal posição defendida pela organização?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60520" y="1097280"/>
            <a:ext cx="3246120" cy="34747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RESPOSTA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60520" y="1463040"/>
            <a:ext cx="324612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6A2CA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 reorganizar o financiamento ambiental para reduzir desigualdades e proteger populações vulneráveis.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35240" y="1097280"/>
            <a:ext cx="4069080" cy="34747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PISTA DO TEXTO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635240" y="1463040"/>
            <a:ext cx="4069080" cy="1508760"/>
          </a:xfrm>
          <a:prstGeom prst="rect">
            <a:avLst/>
          </a:prstGeom>
          <a:solidFill>
            <a:srgbClr val="F4ECFA"/>
          </a:solidFill>
          <a:ln w="10160">
            <a:solidFill>
              <a:srgbClr val="6A2CA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“defende mudanças no financiamento climático” e “prioridade de investimentos nos territórios vulneráveis”.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3337560"/>
            <a:ext cx="5486400" cy="34747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⚠️ ARMADILHA / DISTRATOR FORTE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3703320"/>
            <a:ext cx="548640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6A2CA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exagera: o texto critica a distribuição, mas não defende cortar todo investimento.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263640" y="3337560"/>
            <a:ext cx="5440680" cy="34747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💬 PERGUNTA DE MEDIAÇÃO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63640" y="3703320"/>
            <a:ext cx="544068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6A2CA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a organização quer convencer o leitor a apoiar?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85800" y="5669280"/>
            <a:ext cx="10835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6A2C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da turma: primeiro diga a resposta; depois prove com o texto.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20040" y="6199632"/>
            <a:ext cx="6609806" cy="0"/>
          </a:xfrm>
          <a:prstGeom prst="line">
            <a:avLst/>
          </a:prstGeom>
          <a:noFill/>
          <a:ln w="38100">
            <a:solidFill>
              <a:srgbClr val="6A2CA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6437376"/>
            <a:ext cx="11384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6A2C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A melhor correção é a que mostra o caminho do pensamento leitor.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286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9 — Correção em sala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49640" y="201168"/>
            <a:ext cx="3337560" cy="43891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D15 • Relação lógico-discursiva • 0,5 pt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850392"/>
            <a:ext cx="11567160" cy="0"/>
          </a:xfrm>
          <a:prstGeom prst="line">
            <a:avLst/>
          </a:prstGeom>
          <a:noFill/>
          <a:ln w="15875">
            <a:solidFill>
              <a:srgbClr val="087A8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097280"/>
            <a:ext cx="3429000" cy="34747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 O QUE A QUESTÃO PEDIA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3429000" cy="1508760"/>
          </a:xfrm>
          <a:prstGeom prst="rect">
            <a:avLst/>
          </a:prstGeom>
          <a:solidFill>
            <a:srgbClr val="E8F8FA"/>
          </a:solidFill>
          <a:ln w="10160">
            <a:solidFill>
              <a:srgbClr val="087A83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relação “por outro lado” estabelece entre as informações?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60520" y="1097280"/>
            <a:ext cx="3246120" cy="34747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RESPOSTA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60520" y="1463040"/>
            <a:ext cx="324612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087A83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 contraste.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35240" y="1097280"/>
            <a:ext cx="4069080" cy="34747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PISTA DO TEXTO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635240" y="1463040"/>
            <a:ext cx="4069080" cy="1508760"/>
          </a:xfrm>
          <a:prstGeom prst="rect">
            <a:avLst/>
          </a:prstGeom>
          <a:solidFill>
            <a:srgbClr val="E8F8FA"/>
          </a:solidFill>
          <a:ln w="10160">
            <a:solidFill>
              <a:srgbClr val="087A83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Proteção ambiental com recursos reduzidos × setores de maior impacto com recursos superiores.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3337560"/>
            <a:ext cx="5486400" cy="34747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⚠️ ARMADILHA / DISTRATOR FORTE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3703320"/>
            <a:ext cx="548640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087A83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confunde contraste com consequência.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263640" y="3337560"/>
            <a:ext cx="5440680" cy="34747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💬 PERGUNTA DE MEDIAÇÃO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63640" y="3703320"/>
            <a:ext cx="544068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087A83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segunda ideia continua a mesma direção ou contrapõe a primeira?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85800" y="5669280"/>
            <a:ext cx="10835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87A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da turma: primeiro diga a resposta; depois prove com o texto.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20040" y="6199632"/>
            <a:ext cx="7436031" cy="0"/>
          </a:xfrm>
          <a:prstGeom prst="line">
            <a:avLst/>
          </a:prstGeom>
          <a:noFill/>
          <a:ln w="38100">
            <a:solidFill>
              <a:srgbClr val="087A8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6437376"/>
            <a:ext cx="11384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087A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A melhor correção é a que mostra o caminho do pensamento leitor.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286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10 — Correção em sala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49640" y="201168"/>
            <a:ext cx="3337560" cy="43891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D08 • Tese x argumento • 0,5 pt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850392"/>
            <a:ext cx="11567160" cy="0"/>
          </a:xfrm>
          <a:prstGeom prst="line">
            <a:avLst/>
          </a:prstGeom>
          <a:noFill/>
          <a:ln w="15875">
            <a:solidFill>
              <a:srgbClr val="6A2CA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097280"/>
            <a:ext cx="3429000" cy="34747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 O QUE A QUESTÃO PEDIA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3429000" cy="1508760"/>
          </a:xfrm>
          <a:prstGeom prst="rect">
            <a:avLst/>
          </a:prstGeom>
          <a:solidFill>
            <a:srgbClr val="F4ECFA"/>
          </a:solidFill>
          <a:ln w="10160">
            <a:solidFill>
              <a:srgbClr val="6A2CA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 informação sustenta a defesa de mudanças no financiamento ambiental?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60520" y="1097280"/>
            <a:ext cx="3246120" cy="34747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RESPOSTA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60520" y="1463040"/>
            <a:ext cx="324612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6A2CA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 comunidades vulneráveis estão mais expostas e dispõem de menos recursos.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35240" y="1097280"/>
            <a:ext cx="4069080" cy="34747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PISTA DO TEXTO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635240" y="1463040"/>
            <a:ext cx="4069080" cy="1508760"/>
          </a:xfrm>
          <a:prstGeom prst="rect">
            <a:avLst/>
          </a:prstGeom>
          <a:solidFill>
            <a:srgbClr val="F4ECFA"/>
          </a:solidFill>
          <a:ln w="10160">
            <a:solidFill>
              <a:srgbClr val="6A2CA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Essa desigualdade justifica a necessidade de reorganizar os investimentos.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3337560"/>
            <a:ext cx="5486400" cy="34747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⚠️ ARMADILHA / DISTRATOR FORTE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3703320"/>
            <a:ext cx="548640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6A2CA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é proposta/solução, não o argumento principal que sustenta a defesa.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263640" y="3337560"/>
            <a:ext cx="5440680" cy="347472"/>
          </a:xfrm>
          <a:prstGeom prst="rect">
            <a:avLst/>
          </a:prstGeom>
          <a:solidFill>
            <a:srgbClr val="6A2CA0"/>
          </a:solidFill>
          <a:ln>
            <a:solidFill>
              <a:srgbClr val="6A2CA0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💬 PERGUNTA DE MEDIAÇÃO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63640" y="3703320"/>
            <a:ext cx="544068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6A2CA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Isso é uma proposta ou uma razão para defender a proposta?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85800" y="5669280"/>
            <a:ext cx="10835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6A2C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da turma: primeiro diga a resposta; depois prove com o texto.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20040" y="6199632"/>
            <a:ext cx="8262257" cy="0"/>
          </a:xfrm>
          <a:prstGeom prst="line">
            <a:avLst/>
          </a:prstGeom>
          <a:noFill/>
          <a:ln w="38100">
            <a:solidFill>
              <a:srgbClr val="6A2CA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6437376"/>
            <a:ext cx="11384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6A2C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A melhor correção é a que mostra o caminho do pensamento leitor.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286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11 — Correção em sala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49640" y="201168"/>
            <a:ext cx="3337560" cy="43891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D13 • Interlocutor • 0,5 pt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850392"/>
            <a:ext cx="11567160" cy="0"/>
          </a:xfrm>
          <a:prstGeom prst="line">
            <a:avLst/>
          </a:prstGeom>
          <a:noFill/>
          <a:ln w="15875">
            <a:solidFill>
              <a:srgbClr val="087A8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097280"/>
            <a:ext cx="3429000" cy="34747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 O QUE A QUESTÃO PEDIA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3429000" cy="1508760"/>
          </a:xfrm>
          <a:prstGeom prst="rect">
            <a:avLst/>
          </a:prstGeom>
          <a:solidFill>
            <a:srgbClr val="E8F8FA"/>
          </a:solidFill>
          <a:ln w="10160">
            <a:solidFill>
              <a:srgbClr val="087A83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quem a campanha fala principalmente?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60520" y="1097280"/>
            <a:ext cx="3246120" cy="34747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RESPOSTA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60520" y="1463040"/>
            <a:ext cx="324612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087A83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 estudantes que utilizam redes sociais e podem compartilhar informações.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35240" y="1097280"/>
            <a:ext cx="4069080" cy="34747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PISTA DO TEXTO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635240" y="1463040"/>
            <a:ext cx="4069080" cy="1508760"/>
          </a:xfrm>
          <a:prstGeom prst="rect">
            <a:avLst/>
          </a:prstGeom>
          <a:solidFill>
            <a:srgbClr val="E8F8FA"/>
          </a:solidFill>
          <a:ln w="10160">
            <a:solidFill>
              <a:srgbClr val="087A83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“Ei, estudante!” e “Você também é responsável...”.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3337560"/>
            <a:ext cx="5486400" cy="34747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⚠️ ARMADILHA / DISTRATOR FORTE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3703320"/>
            <a:ext cx="548640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087A83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conversa com internet, mas ignora o vocativo direto “estudante”.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263640" y="3337560"/>
            <a:ext cx="5440680" cy="34747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💬 PERGUNTA DE MEDIAÇÃO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63640" y="3703320"/>
            <a:ext cx="544068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087A83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Quem foi chamado diretamente pelo texto?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85800" y="5669280"/>
            <a:ext cx="10835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87A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da turma: primeiro diga a resposta; depois prove com o texto.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20040" y="6199632"/>
            <a:ext cx="9088483" cy="0"/>
          </a:xfrm>
          <a:prstGeom prst="line">
            <a:avLst/>
          </a:prstGeom>
          <a:noFill/>
          <a:ln w="38100">
            <a:solidFill>
              <a:srgbClr val="087A8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6437376"/>
            <a:ext cx="11384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087A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A melhor correção é a que mostra o caminho do pensamento leitor.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286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12 — Correção em sala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49640" y="201168"/>
            <a:ext cx="3337560" cy="43891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D13 • Marca de interlocução • 0,5 pt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850392"/>
            <a:ext cx="11567160" cy="0"/>
          </a:xfrm>
          <a:prstGeom prst="line">
            <a:avLst/>
          </a:prstGeom>
          <a:noFill/>
          <a:ln w="15875">
            <a:solidFill>
              <a:srgbClr val="087A8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097280"/>
            <a:ext cx="3429000" cy="34747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 O QUE A QUESTÃO PEDIA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3429000" cy="1508760"/>
          </a:xfrm>
          <a:prstGeom prst="rect">
            <a:avLst/>
          </a:prstGeom>
          <a:solidFill>
            <a:srgbClr val="E8F8FA"/>
          </a:solidFill>
          <a:ln w="10160">
            <a:solidFill>
              <a:srgbClr val="087A83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 efeito o pronome “você” cria no texto?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60520" y="1097280"/>
            <a:ext cx="3246120" cy="34747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RESPOSTA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60520" y="1463040"/>
            <a:ext cx="324612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087A83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 estabelece interlocução direta com o leitor e o envolve na responsabilidade.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35240" y="1097280"/>
            <a:ext cx="4069080" cy="34747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PISTA DO TEXTO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635240" y="1463040"/>
            <a:ext cx="4069080" cy="1508760"/>
          </a:xfrm>
          <a:prstGeom prst="rect">
            <a:avLst/>
          </a:prstGeom>
          <a:solidFill>
            <a:srgbClr val="E8F8FA"/>
          </a:solidFill>
          <a:ln w="10160">
            <a:solidFill>
              <a:srgbClr val="087A83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“Você também é responsável...” aproxima o leitor da ação proposta.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3337560"/>
            <a:ext cx="5486400" cy="34747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⚠️ ARMADILHA / DISTRATOR FORTE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3703320"/>
            <a:ext cx="548640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087A83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individualiza demais e distorce: não é uma única pessoa responsável por tudo.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263640" y="3337560"/>
            <a:ext cx="5440680" cy="347472"/>
          </a:xfrm>
          <a:prstGeom prst="rect">
            <a:avLst/>
          </a:prstGeom>
          <a:solidFill>
            <a:srgbClr val="087A83"/>
          </a:solidFill>
          <a:ln>
            <a:solidFill>
              <a:srgbClr val="087A83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💬 PERGUNTA DE MEDIAÇÃO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63640" y="3703320"/>
            <a:ext cx="544068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087A83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pronome aproxima ou afasta o leitor?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85800" y="5669280"/>
            <a:ext cx="10835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87A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da turma: primeiro diga a resposta; depois prove com o texto.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20040" y="6199632"/>
            <a:ext cx="9914709" cy="0"/>
          </a:xfrm>
          <a:prstGeom prst="line">
            <a:avLst/>
          </a:prstGeom>
          <a:noFill/>
          <a:ln w="38100">
            <a:solidFill>
              <a:srgbClr val="087A8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6437376"/>
            <a:ext cx="11384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087A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A melhor correção é a que mostra o caminho do pensamento leitor.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286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13 — Correção em sala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49640" y="201168"/>
            <a:ext cx="3337560" cy="438912"/>
          </a:xfrm>
          <a:prstGeom prst="rect">
            <a:avLst/>
          </a:prstGeom>
          <a:solidFill>
            <a:srgbClr val="C62828"/>
          </a:solidFill>
          <a:ln>
            <a:solidFill>
              <a:srgbClr val="C6282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D14 • Fato x opinião • 0,5 pt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850392"/>
            <a:ext cx="11567160" cy="0"/>
          </a:xfrm>
          <a:prstGeom prst="line">
            <a:avLst/>
          </a:prstGeom>
          <a:noFill/>
          <a:ln w="15875">
            <a:solidFill>
              <a:srgbClr val="C6282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097280"/>
            <a:ext cx="3429000" cy="347472"/>
          </a:xfrm>
          <a:prstGeom prst="rect">
            <a:avLst/>
          </a:prstGeom>
          <a:solidFill>
            <a:srgbClr val="C62828"/>
          </a:solidFill>
          <a:ln>
            <a:solidFill>
              <a:srgbClr val="C62828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 O QUE A QUESTÃO PEDIA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3429000" cy="1508760"/>
          </a:xfrm>
          <a:prstGeom prst="rect">
            <a:avLst/>
          </a:prstGeom>
          <a:solidFill>
            <a:srgbClr val="FDECEC"/>
          </a:solidFill>
          <a:ln w="10160">
            <a:solidFill>
              <a:srgbClr val="C62828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 trecho apresenta fato, não opinião?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60520" y="1097280"/>
            <a:ext cx="3246120" cy="347472"/>
          </a:xfrm>
          <a:prstGeom prst="rect">
            <a:avLst/>
          </a:prstGeom>
          <a:solidFill>
            <a:srgbClr val="C62828"/>
          </a:solidFill>
          <a:ln>
            <a:solidFill>
              <a:srgbClr val="C62828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RESPOSTA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60520" y="1463040"/>
            <a:ext cx="324612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C62828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 “143 estudantes utilizaram o espaço na primeira semana do novo horário.”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35240" y="1097280"/>
            <a:ext cx="4069080" cy="347472"/>
          </a:xfrm>
          <a:prstGeom prst="rect">
            <a:avLst/>
          </a:prstGeom>
          <a:solidFill>
            <a:srgbClr val="C62828"/>
          </a:solidFill>
          <a:ln>
            <a:solidFill>
              <a:srgbClr val="C62828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PISTA DO TEXTO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635240" y="1463040"/>
            <a:ext cx="4069080" cy="1508760"/>
          </a:xfrm>
          <a:prstGeom prst="rect">
            <a:avLst/>
          </a:prstGeom>
          <a:solidFill>
            <a:srgbClr val="FDECEC"/>
          </a:solidFill>
          <a:ln w="10160">
            <a:solidFill>
              <a:srgbClr val="C62828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 um dado verificável, com número e período definido.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3337560"/>
            <a:ext cx="5486400" cy="347472"/>
          </a:xfrm>
          <a:prstGeom prst="rect">
            <a:avLst/>
          </a:prstGeom>
          <a:solidFill>
            <a:srgbClr val="C62828"/>
          </a:solidFill>
          <a:ln>
            <a:solidFill>
              <a:srgbClr val="C62828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⚠️ ARMADILHA / DISTRATOR FORTE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3703320"/>
            <a:ext cx="548640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C62828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parece informar, mas “muito positiva” é julgamento.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263640" y="3337560"/>
            <a:ext cx="5440680" cy="347472"/>
          </a:xfrm>
          <a:prstGeom prst="rect">
            <a:avLst/>
          </a:prstGeom>
          <a:solidFill>
            <a:srgbClr val="C62828"/>
          </a:solidFill>
          <a:ln>
            <a:solidFill>
              <a:srgbClr val="C62828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💬 PERGUNTA DE MEDIAÇÃO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63640" y="3703320"/>
            <a:ext cx="544068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C62828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Isso pode ser comprovado ou expressa avaliação?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85800" y="5669280"/>
            <a:ext cx="10835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da turma: primeiro diga a resposta; depois prove com o texto.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20040" y="6199632"/>
            <a:ext cx="10740934" cy="0"/>
          </a:xfrm>
          <a:prstGeom prst="line">
            <a:avLst/>
          </a:prstGeom>
          <a:noFill/>
          <a:ln w="38100">
            <a:solidFill>
              <a:srgbClr val="C6282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6437376"/>
            <a:ext cx="11384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A melhor correção é a que mostra o caminho do pensamento leitor.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286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14 — Correção em sala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49640" y="201168"/>
            <a:ext cx="3337560" cy="438912"/>
          </a:xfrm>
          <a:prstGeom prst="rect">
            <a:avLst/>
          </a:prstGeom>
          <a:solidFill>
            <a:srgbClr val="C62828"/>
          </a:solidFill>
          <a:ln>
            <a:solidFill>
              <a:srgbClr val="C6282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D14 • Marcas de opinião • 0,5 pt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850392"/>
            <a:ext cx="11567160" cy="0"/>
          </a:xfrm>
          <a:prstGeom prst="line">
            <a:avLst/>
          </a:prstGeom>
          <a:noFill/>
          <a:ln w="15875">
            <a:solidFill>
              <a:srgbClr val="C6282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097280"/>
            <a:ext cx="3429000" cy="347472"/>
          </a:xfrm>
          <a:prstGeom prst="rect">
            <a:avLst/>
          </a:prstGeom>
          <a:solidFill>
            <a:srgbClr val="C62828"/>
          </a:solidFill>
          <a:ln>
            <a:solidFill>
              <a:srgbClr val="C62828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 O QUE A QUESTÃO PEDIA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3429000" cy="1508760"/>
          </a:xfrm>
          <a:prstGeom prst="rect">
            <a:avLst/>
          </a:prstGeom>
          <a:solidFill>
            <a:srgbClr val="FDECEC"/>
          </a:solidFill>
          <a:ln w="10160">
            <a:solidFill>
              <a:srgbClr val="C62828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revelam “excelente”, “acolhedora” e “útil”?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60520" y="1097280"/>
            <a:ext cx="3246120" cy="347472"/>
          </a:xfrm>
          <a:prstGeom prst="rect">
            <a:avLst/>
          </a:prstGeom>
          <a:solidFill>
            <a:srgbClr val="C62828"/>
          </a:solidFill>
          <a:ln>
            <a:solidFill>
              <a:srgbClr val="C62828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RESPOSTA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60520" y="1463040"/>
            <a:ext cx="324612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C62828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 uma avaliação positiva da estudante sobre a mudança realizada.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35240" y="1097280"/>
            <a:ext cx="4069080" cy="347472"/>
          </a:xfrm>
          <a:prstGeom prst="rect">
            <a:avLst/>
          </a:prstGeom>
          <a:solidFill>
            <a:srgbClr val="C62828"/>
          </a:solidFill>
          <a:ln>
            <a:solidFill>
              <a:srgbClr val="C62828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PISTA DO TEXTO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635240" y="1463040"/>
            <a:ext cx="4069080" cy="1508760"/>
          </a:xfrm>
          <a:prstGeom prst="rect">
            <a:avLst/>
          </a:prstGeom>
          <a:solidFill>
            <a:srgbClr val="FDECEC"/>
          </a:solidFill>
          <a:ln w="10160">
            <a:solidFill>
              <a:srgbClr val="C62828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palavras expressam julgamento favorável sobre a biblioteca.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3337560"/>
            <a:ext cx="5486400" cy="347472"/>
          </a:xfrm>
          <a:prstGeom prst="rect">
            <a:avLst/>
          </a:prstGeom>
          <a:solidFill>
            <a:srgbClr val="C62828"/>
          </a:solidFill>
          <a:ln>
            <a:solidFill>
              <a:srgbClr val="C62828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⚠️ ARMADILHA / DISTRATOR FORTE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3703320"/>
            <a:ext cx="5486400" cy="1508760"/>
          </a:xfrm>
          <a:prstGeom prst="rect">
            <a:avLst/>
          </a:prstGeom>
          <a:solidFill>
            <a:srgbClr val="FFFFFF"/>
          </a:solidFill>
          <a:ln w="10160">
            <a:solidFill>
              <a:srgbClr val="C62828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parece descrição, mas as palavras têm valor subjetivo no comentário.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263640" y="3337560"/>
            <a:ext cx="5440680" cy="347472"/>
          </a:xfrm>
          <a:prstGeom prst="rect">
            <a:avLst/>
          </a:prstGeom>
          <a:solidFill>
            <a:srgbClr val="C62828"/>
          </a:solidFill>
          <a:ln>
            <a:solidFill>
              <a:srgbClr val="C62828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💬 PERGUNTA DE MEDIAÇÃO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63640" y="3703320"/>
            <a:ext cx="5440680" cy="1508760"/>
          </a:xfrm>
          <a:prstGeom prst="rect">
            <a:avLst/>
          </a:prstGeom>
          <a:solidFill>
            <a:srgbClr val="FFF8DF"/>
          </a:solidFill>
          <a:ln w="10160">
            <a:solidFill>
              <a:srgbClr val="C62828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estudante apenas informa ou avalia a mudança?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85800" y="5669280"/>
            <a:ext cx="10835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da turma: primeiro diga a resposta; depois prove com o texto.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20040" y="6199632"/>
            <a:ext cx="11567160" cy="0"/>
          </a:xfrm>
          <a:prstGeom prst="line">
            <a:avLst/>
          </a:prstGeom>
          <a:noFill/>
          <a:ln w="38100">
            <a:solidFill>
              <a:srgbClr val="C6282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6437376"/>
            <a:ext cx="11384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C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A melhor correção é a que mostra o caminho do pensamento leitor.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286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Fechamento da correção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549640" y="201168"/>
            <a:ext cx="3337560" cy="438912"/>
          </a:xfrm>
          <a:prstGeom prst="rect">
            <a:avLst/>
          </a:prstGeom>
          <a:solidFill>
            <a:srgbClr val="0B2E6D"/>
          </a:solidFill>
          <a:ln>
            <a:solidFill>
              <a:srgbClr val="0B2E6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Mapa de estratégias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850392"/>
            <a:ext cx="11567160" cy="0"/>
          </a:xfrm>
          <a:prstGeom prst="line">
            <a:avLst/>
          </a:prstGeom>
          <a:noFill/>
          <a:ln w="15875">
            <a:solidFill>
              <a:srgbClr val="0B2E6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051560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Depois de corrigir, cada estudante marca quais estratégias ainda precisa treinar.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68680" y="1691640"/>
            <a:ext cx="3383280" cy="365760"/>
          </a:xfrm>
          <a:prstGeom prst="rect">
            <a:avLst/>
          </a:prstGeom>
          <a:solidFill>
            <a:srgbClr val="0B2E6D"/>
          </a:solidFill>
          <a:ln>
            <a:solidFill>
              <a:srgbClr val="0B2E6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Habilidade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297680" y="1691640"/>
            <a:ext cx="7040880" cy="365760"/>
          </a:xfrm>
          <a:prstGeom prst="rect">
            <a:avLst/>
          </a:prstGeom>
          <a:solidFill>
            <a:srgbClr val="0B2E6D"/>
          </a:solidFill>
          <a:ln>
            <a:solidFill>
              <a:srgbClr val="0B2E6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Pergunta-macete para a próxima leitura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68680" y="2130552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C5D6F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Sentido de palavra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297680" y="2130552"/>
            <a:ext cx="7040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C5D6F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significa aqui?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868680" y="2606040"/>
            <a:ext cx="3383280" cy="438912"/>
          </a:xfrm>
          <a:prstGeom prst="rect">
            <a:avLst/>
          </a:prstGeom>
          <a:solidFill>
            <a:srgbClr val="F1F6FF"/>
          </a:solidFill>
          <a:ln>
            <a:solidFill>
              <a:srgbClr val="C5D6F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Efeito de sentido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297680" y="2606040"/>
            <a:ext cx="7040880" cy="438912"/>
          </a:xfrm>
          <a:prstGeom prst="rect">
            <a:avLst/>
          </a:prstGeom>
          <a:solidFill>
            <a:srgbClr val="F1F6FF"/>
          </a:solidFill>
          <a:ln>
            <a:solidFill>
              <a:srgbClr val="C5D6F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efeito essa escolha produz?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868680" y="3081528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C5D6F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Referente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297680" y="3081528"/>
            <a:ext cx="7040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C5D6F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Essa palavra retoma quem ou o quê?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868680" y="3557016"/>
            <a:ext cx="3383280" cy="438912"/>
          </a:xfrm>
          <a:prstGeom prst="rect">
            <a:avLst/>
          </a:prstGeom>
          <a:solidFill>
            <a:srgbClr val="F1F6FF"/>
          </a:solidFill>
          <a:ln>
            <a:solidFill>
              <a:srgbClr val="C5D6F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Tese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4297680" y="3557016"/>
            <a:ext cx="7040880" cy="438912"/>
          </a:xfrm>
          <a:prstGeom prst="rect">
            <a:avLst/>
          </a:prstGeom>
          <a:solidFill>
            <a:srgbClr val="F1F6FF"/>
          </a:solidFill>
          <a:ln>
            <a:solidFill>
              <a:srgbClr val="C5D6F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o autor defende?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868680" y="4032504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C5D6F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Argumento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297680" y="4032504"/>
            <a:ext cx="7040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C5D6F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que ele defende isso?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868680" y="4507992"/>
            <a:ext cx="3383280" cy="438912"/>
          </a:xfrm>
          <a:prstGeom prst="rect">
            <a:avLst/>
          </a:prstGeom>
          <a:solidFill>
            <a:srgbClr val="F1F6FF"/>
          </a:solidFill>
          <a:ln>
            <a:solidFill>
              <a:srgbClr val="C5D6F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Conectivo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4297680" y="4507992"/>
            <a:ext cx="7040880" cy="438912"/>
          </a:xfrm>
          <a:prstGeom prst="rect">
            <a:avLst/>
          </a:prstGeom>
          <a:solidFill>
            <a:srgbClr val="F1F6FF"/>
          </a:solidFill>
          <a:ln>
            <a:solidFill>
              <a:srgbClr val="C5D6F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relação cria entre as ideias?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868680" y="4983480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C5D6F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Fato/opinião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297680" y="4983480"/>
            <a:ext cx="7040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C5D6F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41A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 comprovável ou é avaliação?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914400" y="5623560"/>
            <a:ext cx="10332720" cy="548640"/>
          </a:xfrm>
          <a:prstGeom prst="rect">
            <a:avLst/>
          </a:prstGeom>
          <a:solidFill>
            <a:srgbClr val="0B2E6D"/>
          </a:solidFill>
          <a:ln>
            <a:solidFill>
              <a:srgbClr val="0B2E6D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Próximo passo: transformar os erros em metas de leitura para a próxima atividade.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411480" y="6437376"/>
            <a:ext cx="11384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0B2E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🔎 A resposta está no texto, mas nem sempre está escrita do mesmo jeito.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Educar Sempre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Correção em sala - Avaliação de Recomposição</dc:title>
  <dc:subject>Correção dialogada - Avaliação de Recomposição</dc:subject>
  <dc:creator>Educar Sempre</dc:creator>
  <cp:lastModifiedBy>Educar Sempre</cp:lastModifiedBy>
  <cp:revision>1</cp:revision>
  <dcterms:created xsi:type="dcterms:W3CDTF">2026-08-26T12:39:11Z</dcterms:created>
  <dcterms:modified xsi:type="dcterms:W3CDTF">2026-08-26T12:39:11Z</dcterms:modified>
</cp:coreProperties>
</file>