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Redação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5715000" cy="1325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0B2545"/>
                </a:solidFill>
              </a:rPr>
              <a:t>COMO ESTRUTURAR</a:t>
            </a:r>
            <a:endParaRPr lang="en-US" sz="4100" dirty="0"/>
          </a:p>
          <a:p>
            <a:pPr indent="0" marL="0">
              <a:buNone/>
            </a:pPr>
            <a:r>
              <a:rPr lang="en-US" sz="4800" b="1" dirty="0">
                <a:solidFill>
                  <a:srgbClr val="0B2545"/>
                </a:solidFill>
              </a:rPr>
              <a:t>CADA PARÁGRAFO</a:t>
            </a:r>
            <a:endParaRPr lang="en-US" sz="4100" dirty="0"/>
          </a:p>
        </p:txBody>
      </p:sp>
      <p:sp>
        <p:nvSpPr>
          <p:cNvPr id="5" name="Text 3"/>
          <p:cNvSpPr/>
          <p:nvPr/>
        </p:nvSpPr>
        <p:spPr>
          <a:xfrm>
            <a:off x="713232" y="2121408"/>
            <a:ext cx="5257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5AA8"/>
                </a:solidFill>
              </a:rPr>
              <a:t>MATRIZ ENEM • Competências 2, 3 e 4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624328"/>
            <a:ext cx="53949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dirty="0">
                <a:solidFill>
                  <a:srgbClr val="1F2937"/>
                </a:solidFill>
              </a:rPr>
              <a:t>Um roteiro visual para transformar repertório, argumentação e coesão em parágrafos fortes.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60920" y="868680"/>
            <a:ext cx="3794760" cy="960120"/>
          </a:xfrm>
          <a:prstGeom prst="rect">
            <a:avLst/>
          </a:prstGeom>
          <a:solidFill>
            <a:srgbClr val="EAF4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INTRODUÇÃO</a:t>
            </a:r>
            <a:endParaRPr lang="en-US" sz="1800" dirty="0"/>
          </a:p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Apresenta o tema e a tese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360920" y="2258568"/>
            <a:ext cx="3794760" cy="960120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DESENVOLVIMENTO</a:t>
            </a:r>
            <a:endParaRPr lang="en-US" sz="1800" dirty="0"/>
          </a:p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Comprova e aprofunda os argumentos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60920" y="3648456"/>
            <a:ext cx="3794760" cy="960120"/>
          </a:xfrm>
          <a:prstGeom prst="rect">
            <a:avLst/>
          </a:prstGeom>
          <a:solidFill>
            <a:srgbClr val="FFF0CA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CONCLUSÃO</a:t>
            </a:r>
            <a:endParaRPr lang="en-US" sz="1800" dirty="0"/>
          </a:p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Intervém com os 5 elementos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253728" y="1865376"/>
            <a:ext cx="0" cy="347472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9253728" y="3255264"/>
            <a:ext cx="0" cy="347472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731520" y="4919472"/>
            <a:ext cx="106984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1AA6A6"/>
                </a:solidFill>
              </a:rPr>
              <a:t>apresentar → provar → explicar → intervir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Matriz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02920" y="301752"/>
            <a:ext cx="1106424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lógica da nota alta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04672"/>
            <a:ext cx="106070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Competências 2, 3 e 4 dependem de projeto, repertório, argumentação e coesão.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11064240" cy="0"/>
          </a:xfrm>
          <a:prstGeom prst="line">
            <a:avLst/>
          </a:prstGeom>
          <a:noFill/>
          <a:ln w="15240">
            <a:solidFill>
              <a:srgbClr val="D8E2E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40080" y="1417320"/>
            <a:ext cx="3246120" cy="1188720"/>
          </a:xfrm>
          <a:prstGeom prst="rect">
            <a:avLst/>
          </a:prstGeom>
          <a:solidFill>
            <a:srgbClr val="EAF4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C2</a:t>
            </a:r>
            <a:endParaRPr lang="en-US" sz="1900" dirty="0"/>
          </a:p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Repertório sociocultural</a:t>
            </a:r>
            <a:endParaRPr lang="en-US" sz="1900" dirty="0"/>
          </a:p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produtivo e legitimado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4480560" y="1417320"/>
            <a:ext cx="3246120" cy="1188720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C3</a:t>
            </a:r>
            <a:endParaRPr lang="en-US" sz="1900" dirty="0"/>
          </a:p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Projeto de texto:</a:t>
            </a:r>
            <a:endParaRPr lang="en-US" sz="1900" dirty="0"/>
          </a:p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selecionar, relacionar e interpretar ideias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321040" y="1417320"/>
            <a:ext cx="3246120" cy="1188720"/>
          </a:xfrm>
          <a:prstGeom prst="rect">
            <a:avLst/>
          </a:prstGeom>
          <a:solidFill>
            <a:srgbClr val="FFF0CA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C4</a:t>
            </a:r>
            <a:endParaRPr lang="en-US" sz="1900" dirty="0"/>
          </a:p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Coesão:</a:t>
            </a:r>
            <a:endParaRPr lang="en-US" sz="1900" dirty="0"/>
          </a:p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conectivos e progressão textual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3886200" y="1993392"/>
            <a:ext cx="457200" cy="0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7726680" y="1993392"/>
            <a:ext cx="457200" cy="0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713232" y="3090672"/>
            <a:ext cx="10744200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B2545"/>
                </a:solidFill>
              </a:rPr>
              <a:t>Cada parágrafo precisa cumprir uma função clara no texto.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850392" y="3931920"/>
            <a:ext cx="2971800" cy="685800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INTRODUÇÃO: abre o problema e anuncia os caminhos.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3931920"/>
            <a:ext cx="2971800" cy="685800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D1 e D2: defendem a tese com repertório e análise.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348472" y="3931920"/>
            <a:ext cx="2971800" cy="685800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CONCLUSÃO: propõe ação completa e detalhada.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88720" y="5358384"/>
            <a:ext cx="9784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  <a:defRPr b="1"/>
            </a:pPr>
            <a:r>
              <a:rPr lang="en-US" sz="2400" b="1" dirty="0">
                <a:solidFill>
                  <a:srgbClr val="1AA6A6"/>
                </a:solidFill>
              </a:rPr>
              <a:t>Regra de ouro: nenhuma parte entra “solta”. Tudo precisa conversar com a tese.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Matriz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02920" y="301752"/>
            <a:ext cx="1106424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Parágrafo de introdução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04672"/>
            <a:ext cx="106070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Objetivo: contextualizar, problematizar e apresentar a tese.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11064240" cy="0"/>
          </a:xfrm>
          <a:prstGeom prst="line">
            <a:avLst/>
          </a:prstGeom>
          <a:noFill/>
          <a:ln w="15240">
            <a:solidFill>
              <a:srgbClr val="D8E2E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58368" y="1444752"/>
            <a:ext cx="2606040" cy="960120"/>
          </a:xfrm>
          <a:prstGeom prst="rect">
            <a:avLst/>
          </a:prstGeom>
          <a:solidFill>
            <a:srgbClr val="EAF4FF"/>
          </a:solidFill>
          <a:ln>
            <a:solidFill>
              <a:srgbClr val="EAF4FF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1750" b="1" dirty="0">
                <a:solidFill>
                  <a:srgbClr val="0B2545"/>
                </a:solidFill>
              </a:rPr>
              <a:t>1</a:t>
            </a:r>
            <a:endParaRPr lang="en-US" sz="1500" dirty="0"/>
          </a:p>
          <a:p>
            <a:pPr algn="ctr" indent="0" marL="0">
              <a:buNone/>
              <a:defRPr b="1"/>
            </a:pPr>
            <a:r>
              <a:rPr lang="en-US" sz="1750" b="1" dirty="0">
                <a:solidFill>
                  <a:srgbClr val="0B2545"/>
                </a:solidFill>
              </a:rPr>
              <a:t>Alusão / contextualização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773168" y="1444752"/>
            <a:ext cx="2606040" cy="960120"/>
          </a:xfrm>
          <a:prstGeom prst="rect">
            <a:avLst/>
          </a:prstGeom>
          <a:solidFill>
            <a:srgbClr val="DFF7F3"/>
          </a:solidFill>
          <a:ln>
            <a:solidFill>
              <a:srgbClr val="DFF7F3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1750" b="1" dirty="0">
                <a:solidFill>
                  <a:srgbClr val="0B2545"/>
                </a:solidFill>
              </a:rPr>
              <a:t>2</a:t>
            </a:r>
            <a:endParaRPr lang="en-US" sz="1500" dirty="0"/>
          </a:p>
          <a:p>
            <a:pPr algn="ctr" indent="0" marL="0">
              <a:buNone/>
              <a:defRPr b="1"/>
            </a:pPr>
            <a:r>
              <a:rPr lang="en-US" sz="1750" b="1" dirty="0">
                <a:solidFill>
                  <a:srgbClr val="0B2545"/>
                </a:solidFill>
              </a:rPr>
              <a:t>Tema + problematização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887968" y="1444752"/>
            <a:ext cx="2606040" cy="960120"/>
          </a:xfrm>
          <a:prstGeom prst="rect">
            <a:avLst/>
          </a:prstGeom>
          <a:solidFill>
            <a:srgbClr val="FFF0CA"/>
          </a:solidFill>
          <a:ln>
            <a:solidFill>
              <a:srgbClr val="FFF0CA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1750" b="1" dirty="0">
                <a:solidFill>
                  <a:srgbClr val="0B2545"/>
                </a:solidFill>
              </a:rPr>
              <a:t>3</a:t>
            </a:r>
            <a:endParaRPr lang="en-US" sz="1500" dirty="0"/>
          </a:p>
          <a:p>
            <a:pPr algn="ctr" indent="0" marL="0">
              <a:buNone/>
              <a:defRPr b="1"/>
            </a:pPr>
            <a:r>
              <a:rPr lang="en-US" sz="1750" b="1" dirty="0">
                <a:solidFill>
                  <a:srgbClr val="0B2545"/>
                </a:solidFill>
              </a:rPr>
              <a:t>Tese + D1/D2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37560" y="1920240"/>
            <a:ext cx="1325880" cy="0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7452360" y="1920240"/>
            <a:ext cx="1325880" cy="0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21792" y="2788920"/>
            <a:ext cx="3429000" cy="1097280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Apresente um repertório sociocultural: filosofia, história, literatura, filme, lei ou conceito.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370832" y="2788920"/>
            <a:ext cx="3429000" cy="1097280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Mostre por que o tema configura um problema no Brasil ou na sociedade.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8119872" y="2788920"/>
            <a:ext cx="3429000" cy="1097280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Declare sua posição e antecipe os dois argumentos que serão desenvolvidos.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77240" y="45720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  <a:defRPr b="1"/>
            </a:pPr>
            <a:r>
              <a:rPr lang="en-US" sz="1900" b="1" dirty="0">
                <a:solidFill>
                  <a:srgbClr val="1E5AA8"/>
                </a:solidFill>
              </a:rPr>
              <a:t>Modelo mental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77240" y="4956048"/>
            <a:ext cx="10652760" cy="749808"/>
          </a:xfrm>
          <a:prstGeom prst="rect">
            <a:avLst/>
          </a:prstGeom>
          <a:solidFill>
            <a:srgbClr val="EEF6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“Embora [repertório] evidencie [ideal], percebe-se que [tema] ainda representa um problema, pois [D1] e [D2].”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Matriz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02920" y="301752"/>
            <a:ext cx="1106424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  <a:defRPr b="1"/>
            </a:pPr>
            <a:r>
              <a:rPr lang="en-US" sz="3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Desenvolvimento: D1 e D2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04672"/>
            <a:ext cx="106070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Objetivo: defender uma causa ou consequência com análise consistente.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11064240" cy="0"/>
          </a:xfrm>
          <a:prstGeom prst="line">
            <a:avLst/>
          </a:prstGeom>
          <a:noFill/>
          <a:ln w="15240">
            <a:solidFill>
              <a:srgbClr val="D8E2E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548640" y="1508760"/>
            <a:ext cx="2468880" cy="1005840"/>
          </a:xfrm>
          <a:prstGeom prst="rect">
            <a:avLst/>
          </a:prstGeom>
          <a:solidFill>
            <a:srgbClr val="EAF4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Tópico frasal</a:t>
            </a:r>
            <a:endParaRPr lang="en-US" sz="1700" dirty="0"/>
          </a:p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Afirmação direta da ideia central.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246120" y="1508760"/>
            <a:ext cx="2468880" cy="1005840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Repertório</a:t>
            </a:r>
            <a:endParaRPr lang="en-US" sz="1700" dirty="0"/>
          </a:p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Dado, conceito, citação ou obra para sustentar.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943600" y="1508760"/>
            <a:ext cx="2468880" cy="1005840"/>
          </a:xfrm>
          <a:prstGeom prst="rect">
            <a:avLst/>
          </a:prstGeom>
          <a:solidFill>
            <a:srgbClr val="FFF0CA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Argumentação</a:t>
            </a:r>
            <a:endParaRPr lang="en-US" sz="1700" dirty="0"/>
          </a:p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Explique por que o problema acontece.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641080" y="1508760"/>
            <a:ext cx="2606040" cy="1005840"/>
          </a:xfrm>
          <a:prstGeom prst="rect">
            <a:avLst/>
          </a:prstGeom>
          <a:solidFill>
            <a:srgbClr val="FCE8EC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Fechamento</a:t>
            </a:r>
            <a:endParaRPr lang="en-US" sz="1700" dirty="0"/>
          </a:p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Síntese da gravidade do ponto discutido.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3035808" y="2011680"/>
            <a:ext cx="155448" cy="0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5733288" y="2011680"/>
            <a:ext cx="155448" cy="0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8430768" y="2011680"/>
            <a:ext cx="155448" cy="0"/>
          </a:xfrm>
          <a:prstGeom prst="line">
            <a:avLst/>
          </a:prstGeom>
          <a:noFill/>
          <a:ln w="25400">
            <a:solidFill>
              <a:srgbClr val="1E5AA8"/>
            </a:solidFill>
            <a:prstDash val="solid"/>
            <a:headEnd type="none"/>
            <a:tailEnd type="triangle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749808" y="315468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  <a:defRPr b="1"/>
            </a:pPr>
            <a:r>
              <a:rPr lang="en-US" sz="2100" b="1" dirty="0">
                <a:solidFill>
                  <a:srgbClr val="1E5AA8"/>
                </a:solidFill>
              </a:rPr>
              <a:t>Estrutura-base do parágrafo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49808" y="3593592"/>
            <a:ext cx="5074920" cy="1444752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2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1) Inicie com uma frase firme.</a:t>
            </a:r>
            <a:endParaRPr lang="en-US" sz="1900" dirty="0"/>
          </a:p>
          <a:p>
            <a:pPr algn="l" indent="0" marL="0">
              <a:buNone/>
            </a:pPr>
            <a:r>
              <a:rPr lang="en-US" sz="2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2) Traga um repertório útil.</a:t>
            </a:r>
            <a:endParaRPr lang="en-US" sz="1900" dirty="0"/>
          </a:p>
          <a:p>
            <a:pPr algn="l" indent="0" marL="0">
              <a:buNone/>
            </a:pPr>
            <a:r>
              <a:rPr lang="en-US" sz="2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3) Interprete o repertório e relacione ao tema.</a:t>
            </a:r>
            <a:endParaRPr lang="en-US" sz="1900" dirty="0"/>
          </a:p>
          <a:p>
            <a:pPr algn="l" indent="0" marL="0">
              <a:buNone/>
            </a:pPr>
            <a:r>
              <a:rPr lang="en-US" sz="2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4) Feche reforçando a tese.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6446520" y="315468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  <a:defRPr b="1"/>
            </a:pPr>
            <a:r>
              <a:rPr lang="en-US" sz="2100" b="1" dirty="0">
                <a:solidFill>
                  <a:srgbClr val="1AA6A6"/>
                </a:solidFill>
              </a:rPr>
              <a:t>Importante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46520" y="3593592"/>
            <a:ext cx="4663440" cy="1444752"/>
          </a:xfrm>
          <a:prstGeom prst="rect">
            <a:avLst/>
          </a:prstGeom>
          <a:solidFill>
            <a:srgbClr val="F4FEFB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  <a:defRPr b="1"/>
            </a:pPr>
            <a:r>
              <a:rPr lang="en-US" sz="22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D1 e D2 usam o mesmo esqueleto. O que muda é o foco: uma causa, uma consequência ou dois fatores diferentes do problema.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Matriz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02920" y="301752"/>
            <a:ext cx="1106424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Como aprofundar a argumentação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04672"/>
            <a:ext cx="106070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nota cresce quando o aluno explica a relação entre repertório, tema e tese.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11064240" cy="0"/>
          </a:xfrm>
          <a:prstGeom prst="line">
            <a:avLst/>
          </a:prstGeom>
          <a:noFill/>
          <a:ln w="15240">
            <a:solidFill>
              <a:srgbClr val="D8E2E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85800" y="1417320"/>
            <a:ext cx="57607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  <a:defRPr b="1"/>
            </a:pPr>
            <a:r>
              <a:rPr lang="en-US" sz="3100" b="1" dirty="0">
                <a:solidFill>
                  <a:srgbClr val="0B2545"/>
                </a:solidFill>
              </a:rPr>
              <a:t>Repertório não é enfeite.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713232" y="2084831"/>
            <a:ext cx="557784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1F2937"/>
                </a:solidFill>
              </a:rPr>
              <a:t>Ele precisa funcionar como prova e ser interpretado no parágrafo.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77240" y="2834640"/>
            <a:ext cx="5074920" cy="2148840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  <a:defRPr b="1"/>
            </a:pPr>
            <a:r>
              <a:rPr lang="en-US" sz="205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Perguntas que obrigam análise:</a:t>
            </a:r>
            <a:endParaRPr lang="en-US" sz="2000" dirty="0"/>
          </a:p>
          <a:p>
            <a:pPr algn="l" indent="0" marL="0">
              <a:buNone/>
              <a:defRPr b="1"/>
            </a:pPr>
            <a:endParaRPr lang="en-US" sz="2000" dirty="0"/>
          </a:p>
          <a:p>
            <a:pPr algn="l" indent="0" marL="0">
              <a:buNone/>
              <a:defRPr b="1"/>
            </a:pPr>
            <a:r>
              <a:rPr lang="en-US" sz="205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Por que isso acontece?</a:t>
            </a:r>
            <a:endParaRPr lang="en-US" sz="2000" dirty="0"/>
          </a:p>
          <a:p>
            <a:pPr algn="l" indent="0" marL="0">
              <a:buNone/>
              <a:defRPr b="1"/>
            </a:pPr>
            <a:r>
              <a:rPr lang="en-US" sz="205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Quais grupos são afetados?</a:t>
            </a:r>
            <a:endParaRPr lang="en-US" sz="2000" dirty="0"/>
          </a:p>
          <a:p>
            <a:pPr algn="l" indent="0" marL="0">
              <a:buNone/>
              <a:defRPr b="1"/>
            </a:pPr>
            <a:r>
              <a:rPr lang="en-US" sz="205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Que consequência social surge?</a:t>
            </a:r>
            <a:endParaRPr lang="en-US" sz="2000" dirty="0"/>
          </a:p>
          <a:p>
            <a:pPr algn="l" indent="0" marL="0">
              <a:buNone/>
              <a:defRPr b="1"/>
            </a:pPr>
            <a:r>
              <a:rPr lang="en-US" sz="205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Como isso confirma a tese?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400800" y="1600200"/>
            <a:ext cx="4892040" cy="1600200"/>
          </a:xfrm>
          <a:prstGeom prst="rect">
            <a:avLst/>
          </a:prstGeom>
          <a:solidFill>
            <a:srgbClr val="EAF4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Conecte sempre:</a:t>
            </a:r>
            <a:endParaRPr lang="en-US" sz="2100" dirty="0"/>
          </a:p>
          <a:p>
            <a:pPr algn="ctr" indent="0" marL="0">
              <a:buNone/>
              <a:defRPr b="1"/>
            </a:pPr>
            <a:endParaRPr lang="en-US" sz="2100" dirty="0"/>
          </a:p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TEMA → CAUSA/CONSEQUÊNCIA → REPERTÓRIO → EXPLICAÇÃO → TESE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4892040" cy="1508760"/>
          </a:xfrm>
          <a:prstGeom prst="rect">
            <a:avLst/>
          </a:prstGeom>
          <a:solidFill>
            <a:srgbClr val="FFF0CA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  <a:defRPr b="1"/>
            </a:pPr>
            <a:r>
              <a:rPr lang="en-US" sz="19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Evite: “Isso é muito ruim para a sociedade.”</a:t>
            </a:r>
            <a:endParaRPr lang="en-US" sz="1800" dirty="0"/>
          </a:p>
          <a:p>
            <a:pPr algn="l" indent="0" marL="0">
              <a:buNone/>
              <a:defRPr b="1"/>
            </a:pPr>
            <a:endParaRPr lang="en-US" sz="1800" dirty="0"/>
          </a:p>
          <a:p>
            <a:pPr algn="l" indent="0" marL="0">
              <a:buNone/>
              <a:defRPr b="1"/>
            </a:pPr>
            <a:r>
              <a:rPr lang="en-US" sz="19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Prefira: “Tal cenário amplia a exclusão social, pois impede que determinados grupos acessem direitos básicos.”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Matriz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02920" y="301752"/>
            <a:ext cx="1106424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Conclusão: proposta de intervenção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04672"/>
            <a:ext cx="106070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Objetivo: retomar a tese e apresentar uma ação completa, viável e detalhada.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11064240" cy="0"/>
          </a:xfrm>
          <a:prstGeom prst="line">
            <a:avLst/>
          </a:prstGeom>
          <a:noFill/>
          <a:ln w="15240">
            <a:solidFill>
              <a:srgbClr val="D8E2E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13232" y="1389888"/>
            <a:ext cx="10835640" cy="749808"/>
          </a:xfrm>
          <a:prstGeom prst="rect">
            <a:avLst/>
          </a:prstGeom>
          <a:solidFill>
            <a:srgbClr val="EEF6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Comece com retomada + conectivo conclusivo:</a:t>
            </a:r>
            <a:endParaRPr lang="en-US" sz="19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“Portanto”, “Dessarte”, “Diante do exposto”, “Para mitigar esse cenário”.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41248" y="2487168"/>
            <a:ext cx="2148840" cy="475488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AGENTE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3246120" y="2487168"/>
            <a:ext cx="78181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Quem executará? Ministério, escola, mídia, família, sociedade civil.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841248" y="3163824"/>
            <a:ext cx="2148840" cy="475488"/>
          </a:xfrm>
          <a:prstGeom prst="rect">
            <a:avLst/>
          </a:prstGeom>
          <a:solidFill>
            <a:srgbClr val="FFF0CA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AÇÃO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246120" y="3163824"/>
            <a:ext cx="78181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que será feito? Criar, promover, fiscalizar, reformular, ampliar.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841248" y="3840480"/>
            <a:ext cx="2148840" cy="475488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MEIO / MODO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246120" y="3840480"/>
            <a:ext cx="78181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Como será feito? Por meio de campanhas, projetos, leis, formação.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841248" y="4517136"/>
            <a:ext cx="2148840" cy="475488"/>
          </a:xfrm>
          <a:prstGeom prst="rect">
            <a:avLst/>
          </a:prstGeom>
          <a:solidFill>
            <a:srgbClr val="FFF0CA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EFEITO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3246120" y="4517136"/>
            <a:ext cx="78181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 quê? Reduzir, conscientizar, garantir, democratizar, prevenir.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841248" y="5193792"/>
            <a:ext cx="2148840" cy="475488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0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DETALHAMENTO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3246120" y="5193792"/>
            <a:ext cx="7818120" cy="47548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19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Explique melhor um elemento: agente, meio, público-alvo ou ação.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914400" y="5879592"/>
            <a:ext cx="102412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23A48"/>
                </a:solidFill>
              </a:rPr>
              <a:t>A proposta precisa ser concreta: evite “o governo deve resolver” sem especificar o agente e o caminho.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Matriz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02920" y="301752"/>
            <a:ext cx="1106424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Coesão e formalidade: banco rápido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04672"/>
            <a:ext cx="106070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  <a:defRPr b="1"/>
            </a:pPr>
            <a:r>
              <a:rPr lang="en-US" sz="1750" dirty="0" b="1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Competência 4: conectivos e progressão textual precisam organizar o raciocínio.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11064240" cy="0"/>
          </a:xfrm>
          <a:prstGeom prst="line">
            <a:avLst/>
          </a:prstGeom>
          <a:noFill/>
          <a:ln w="15240">
            <a:solidFill>
              <a:srgbClr val="D8E2E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658368" y="1417320"/>
            <a:ext cx="41148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  <a:defRPr b="1"/>
            </a:pPr>
            <a:r>
              <a:rPr lang="en-US" sz="2400" b="1" dirty="0">
                <a:solidFill>
                  <a:srgbClr val="1E5AA8"/>
                </a:solidFill>
              </a:rPr>
              <a:t>Conectivos de conclusão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58368" y="1874520"/>
            <a:ext cx="4206240" cy="3200400"/>
          </a:xfrm>
          <a:prstGeom prst="rect">
            <a:avLst/>
          </a:prstGeom>
          <a:solidFill>
            <a:srgbClr val="EAF4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Portanto</a:t>
            </a:r>
            <a:endParaRPr lang="en-US" sz="22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Dessarte</a:t>
            </a:r>
            <a:endParaRPr lang="en-US" sz="22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Diante do exposto</a:t>
            </a:r>
            <a:endParaRPr lang="en-US" sz="22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 mitigar esse cenário</a:t>
            </a:r>
            <a:endParaRPr lang="en-US" sz="22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</a:t>
            </a:r>
            <a:endParaRPr lang="en-US" sz="22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Assim</a:t>
            </a:r>
            <a:endParaRPr lang="en-US" sz="22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Nesse sentido</a:t>
            </a:r>
            <a:endParaRPr lang="en-US" sz="22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 síntese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623560" y="1417320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  <a:defRPr b="1"/>
            </a:pPr>
            <a:r>
              <a:rPr lang="en-US" sz="2400" b="1" dirty="0">
                <a:solidFill>
                  <a:srgbClr val="B23A48"/>
                </a:solidFill>
              </a:rPr>
              <a:t>Evite no texto dissertativo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5623560" y="1874520"/>
            <a:ext cx="5212080" cy="1600200"/>
          </a:xfrm>
          <a:prstGeom prst="rect">
            <a:avLst/>
          </a:prstGeom>
          <a:solidFill>
            <a:srgbClr val="FCE8EC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2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1ª pessoa: “nós”, “nosso”, “vamos”, “temos”, “sabemos”.</a:t>
            </a:r>
            <a:endParaRPr lang="en-US" sz="1900" dirty="0"/>
          </a:p>
          <a:p>
            <a:pPr algn="l" indent="0" marL="0">
              <a:buNone/>
            </a:pPr>
            <a:endParaRPr lang="en-US" sz="1900" dirty="0"/>
          </a:p>
          <a:p>
            <a:pPr algn="l" indent="0" marL="0">
              <a:buNone/>
            </a:pPr>
            <a:r>
              <a:rPr lang="en-US" sz="2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Oralidade: “a gente”, “por aí”, “tipo assim”, “coisa”.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623560" y="3886200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  <a:defRPr b="1"/>
            </a:pPr>
            <a:r>
              <a:rPr lang="en-US" sz="2400" b="1" dirty="0">
                <a:solidFill>
                  <a:srgbClr val="1AA6A6"/>
                </a:solidFill>
              </a:rPr>
              <a:t>Substituições inteligentes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5623560" y="4343400"/>
            <a:ext cx="5212080" cy="1115568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 vez de “Nós devemos ter empatia”:</a:t>
            </a:r>
            <a:endParaRPr lang="en-US" sz="2000" dirty="0"/>
          </a:p>
          <a:p>
            <a:pPr algn="ctr" indent="0" marL="0">
              <a:buNone/>
            </a:pPr>
            <a:endParaRPr lang="en-US" sz="20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“É fundamental o desenvolvimento da empatia social.”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473952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19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Matriz ENEM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012680" y="6473952"/>
            <a:ext cx="1691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19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Educar Sempre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02920" y="301752"/>
            <a:ext cx="1106424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254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Modelo pronto para planejar a redação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804672"/>
            <a:ext cx="1060704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este quadro antes de escrever para manter coerência do início ao fim.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143000"/>
            <a:ext cx="11064240" cy="0"/>
          </a:xfrm>
          <a:prstGeom prst="line">
            <a:avLst/>
          </a:prstGeom>
          <a:noFill/>
          <a:ln w="15240">
            <a:solidFill>
              <a:srgbClr val="D8E2EF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31520" y="1481328"/>
            <a:ext cx="2194560" cy="658368"/>
          </a:xfrm>
          <a:prstGeom prst="rect">
            <a:avLst/>
          </a:prstGeom>
          <a:solidFill>
            <a:srgbClr val="EAF4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INTRODUÇÃO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246120" y="1481328"/>
            <a:ext cx="7955280" cy="65836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  <a:defRPr b="1"/>
            </a:pPr>
            <a:r>
              <a:rPr lang="en-US" sz="21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Repertório inicial + tema problematizado + tese com D1 e D2.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1520" y="2441448"/>
            <a:ext cx="2194560" cy="658368"/>
          </a:xfrm>
          <a:prstGeom prst="rect">
            <a:avLst/>
          </a:prstGeom>
          <a:solidFill>
            <a:srgbClr val="DFF7F3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246120" y="2441448"/>
            <a:ext cx="7955280" cy="65836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  <a:defRPr b="1"/>
            </a:pPr>
            <a:r>
              <a:rPr lang="en-US" sz="21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Tópico frasal + repertório + explicação profunda + fechamento.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31520" y="3401568"/>
            <a:ext cx="2194560" cy="658368"/>
          </a:xfrm>
          <a:prstGeom prst="rect">
            <a:avLst/>
          </a:prstGeom>
          <a:solidFill>
            <a:srgbClr val="FFF0CA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246120" y="3401568"/>
            <a:ext cx="7955280" cy="65836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  <a:defRPr b="1"/>
            </a:pPr>
            <a:r>
              <a:rPr lang="en-US" sz="2100" dirty="0" b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Tópico frasal + repertório + explicação profunda + fechamento.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31520" y="4361688"/>
            <a:ext cx="2194560" cy="658368"/>
          </a:xfrm>
          <a:prstGeom prst="rect">
            <a:avLst/>
          </a:prstGeom>
          <a:solidFill>
            <a:srgbClr val="FCE8EC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100" b="1" dirty="0">
                <a:solidFill>
                  <a:srgbClr val="0B25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CONCLUSÃO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246120" y="4361688"/>
            <a:ext cx="7955280" cy="658368"/>
          </a:xfrm>
          <a:prstGeom prst="rect">
            <a:avLst/>
          </a:prstGeom>
          <a:solidFill>
            <a:srgbClr val="FFFF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Conectivo + agente + ação + meio + efeito + detalhamento.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5623560"/>
            <a:ext cx="10378440" cy="530352"/>
          </a:xfrm>
          <a:prstGeom prst="rect">
            <a:avLst/>
          </a:prstGeom>
          <a:solidFill>
            <a:srgbClr val="EEF6FF"/>
          </a:solidFill>
          <a:ln w="13970">
            <a:solidFill>
              <a:srgbClr val="D8E2E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algn="ctr" indent="0" marL="0">
              <a:buNone/>
              <a:defRPr b="1"/>
            </a:pPr>
            <a:r>
              <a:rPr lang="en-US" sz="2200" b="1" dirty="0">
                <a:solidFill>
                  <a:srgbClr val="1E5A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Checklist final: repertório produtivo • tese clara • argumentos conectados • 3ª pessoa • intervenção completa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Educar Sempre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estruturar cada parágrafo — Matriz ENEM</dc:title>
  <dc:subject>Estrutura de parágrafos para redação ENEM</dc:subject>
  <dc:creator>Educar Sempre</dc:creator>
  <cp:lastModifiedBy>Educar Sempre</cp:lastModifiedBy>
  <cp:revision>1</cp:revision>
  <dcterms:created xsi:type="dcterms:W3CDTF">2026-07-25T23:42:24Z</dcterms:created>
  <dcterms:modified xsi:type="dcterms:W3CDTF">2026-07-25T23:42:24Z</dcterms:modified>
</cp:coreProperties>
</file>