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Anton" charset="1" panose="00000500000000000000"/>
      <p:regular r:id="rId17"/>
    </p:embeddedFont>
    <p:embeddedFont>
      <p:font typeface="Clear Sans" charset="1" panose="020B0503030202020304"/>
      <p:regular r:id="rId18"/>
    </p:embeddedFont>
    <p:embeddedFont>
      <p:font typeface="Boulder" charset="1" panose="00000000000000000000"/>
      <p:regular r:id="rId19"/>
    </p:embeddedFont>
    <p:embeddedFont>
      <p:font typeface="Clear Sans Bold" charset="1" panose="020B08030302020203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6815" y="2026163"/>
            <a:ext cx="1750182" cy="1717366"/>
          </a:xfrm>
          <a:custGeom>
            <a:avLst/>
            <a:gdLst/>
            <a:ahLst/>
            <a:cxnLst/>
            <a:rect r="r" b="b" t="t" l="l"/>
            <a:pathLst>
              <a:path h="1717366" w="1750182">
                <a:moveTo>
                  <a:pt x="0" y="0"/>
                </a:moveTo>
                <a:lnTo>
                  <a:pt x="1750182" y="0"/>
                </a:lnTo>
                <a:lnTo>
                  <a:pt x="1750182" y="1717366"/>
                </a:lnTo>
                <a:lnTo>
                  <a:pt x="0" y="17173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-212738">
            <a:off x="-3677137" y="3487165"/>
            <a:ext cx="23887724" cy="4823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35"/>
              </a:lnSpc>
            </a:pPr>
            <a:r>
              <a:rPr lang="en-US" sz="28168">
                <a:solidFill>
                  <a:srgbClr val="FF3131"/>
                </a:solidFill>
                <a:latin typeface="Anton"/>
                <a:ea typeface="Anton"/>
                <a:cs typeface="Anton"/>
                <a:sym typeface="Anton"/>
              </a:rPr>
              <a:t>literatura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7816645" y="7691679"/>
            <a:ext cx="2654710" cy="2057400"/>
          </a:xfrm>
          <a:custGeom>
            <a:avLst/>
            <a:gdLst/>
            <a:ahLst/>
            <a:cxnLst/>
            <a:rect r="r" b="b" t="t" l="l"/>
            <a:pathLst>
              <a:path h="2057400" w="2654710">
                <a:moveTo>
                  <a:pt x="0" y="0"/>
                </a:moveTo>
                <a:lnTo>
                  <a:pt x="2654710" y="0"/>
                </a:lnTo>
                <a:lnTo>
                  <a:pt x="265471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-212738">
            <a:off x="-1613433" y="611368"/>
            <a:ext cx="22380933" cy="3178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38"/>
              </a:lnSpc>
            </a:pPr>
            <a:r>
              <a:rPr lang="en-US" sz="18598">
                <a:solidFill>
                  <a:srgbClr val="004AAD"/>
                </a:solidFill>
                <a:latin typeface="Anton"/>
                <a:ea typeface="Anton"/>
                <a:cs typeface="Anton"/>
                <a:sym typeface="Anton"/>
              </a:rPr>
              <a:t>introdução à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-116715">
            <a:off x="2459497" y="2032532"/>
            <a:ext cx="8422525" cy="2822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393"/>
              </a:lnSpc>
            </a:pPr>
            <a:r>
              <a:rPr lang="en-US" sz="8138">
                <a:solidFill>
                  <a:srgbClr val="FF3131"/>
                </a:solidFill>
                <a:latin typeface="Boulder"/>
                <a:ea typeface="Boulder"/>
                <a:cs typeface="Boulder"/>
                <a:sym typeface="Boulder"/>
              </a:rPr>
              <a:t>A Literatura Hoje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41625" y="5573557"/>
            <a:ext cx="10154459" cy="3803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5"/>
              </a:lnSpc>
            </a:pPr>
            <a:r>
              <a:rPr lang="en-US" sz="4693" spc="-168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 literatura não está apenas nos livros: também pode estar nas redes sociais, em músicas, nas séries e até nos games. A leitura literária dialoga com a cultura contemporânea.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2470778" y="-873911"/>
            <a:ext cx="9076191" cy="12738513"/>
          </a:xfrm>
          <a:custGeom>
            <a:avLst/>
            <a:gdLst/>
            <a:ahLst/>
            <a:cxnLst/>
            <a:rect r="r" b="b" t="t" l="l"/>
            <a:pathLst>
              <a:path h="12738513" w="9076191">
                <a:moveTo>
                  <a:pt x="0" y="0"/>
                </a:moveTo>
                <a:lnTo>
                  <a:pt x="9076191" y="0"/>
                </a:lnTo>
                <a:lnTo>
                  <a:pt x="9076191" y="12738514"/>
                </a:lnTo>
                <a:lnTo>
                  <a:pt x="0" y="12738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6216594" y="-723143"/>
            <a:ext cx="7983524" cy="11733287"/>
          </a:xfrm>
          <a:custGeom>
            <a:avLst/>
            <a:gdLst/>
            <a:ahLst/>
            <a:cxnLst/>
            <a:rect r="r" b="b" t="t" l="l"/>
            <a:pathLst>
              <a:path h="11733287" w="7983524">
                <a:moveTo>
                  <a:pt x="0" y="0"/>
                </a:moveTo>
                <a:lnTo>
                  <a:pt x="7983524" y="0"/>
                </a:lnTo>
                <a:lnTo>
                  <a:pt x="7983524" y="11733286"/>
                </a:lnTo>
                <a:lnTo>
                  <a:pt x="0" y="117332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44000" y="0"/>
            <a:ext cx="15947250" cy="12658130"/>
          </a:xfrm>
          <a:custGeom>
            <a:avLst/>
            <a:gdLst/>
            <a:ahLst/>
            <a:cxnLst/>
            <a:rect r="r" b="b" t="t" l="l"/>
            <a:pathLst>
              <a:path h="12658130" w="15947250">
                <a:moveTo>
                  <a:pt x="0" y="0"/>
                </a:moveTo>
                <a:lnTo>
                  <a:pt x="15947250" y="0"/>
                </a:lnTo>
                <a:lnTo>
                  <a:pt x="15947250" y="12658130"/>
                </a:lnTo>
                <a:lnTo>
                  <a:pt x="0" y="12658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09809" y="1890948"/>
            <a:ext cx="14591153" cy="1383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393"/>
              </a:lnSpc>
            </a:pPr>
            <a:r>
              <a:rPr lang="en-US" sz="8138">
                <a:solidFill>
                  <a:srgbClr val="D45F4F"/>
                </a:solidFill>
                <a:latin typeface="Boulder"/>
                <a:ea typeface="Boulder"/>
                <a:cs typeface="Boulder"/>
                <a:sym typeface="Boulder"/>
              </a:rPr>
              <a:t>Reflexões</a:t>
            </a:r>
            <a:r>
              <a:rPr lang="en-US" sz="8138">
                <a:solidFill>
                  <a:srgbClr val="D45F4F"/>
                </a:solidFill>
                <a:latin typeface="Boulder"/>
                <a:ea typeface="Boulder"/>
                <a:cs typeface="Boulder"/>
                <a:sym typeface="Boulder"/>
              </a:rPr>
              <a:t> e Atividades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09809" y="4261063"/>
            <a:ext cx="13585614" cy="514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40"/>
              </a:lnSpc>
            </a:pPr>
            <a:r>
              <a:rPr lang="en-US" sz="3287" spc="-118" b="true">
                <a:solidFill>
                  <a:srgbClr val="3E646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1. Leia um poema curto em grupo e discuta o que ele desperta em cada um.</a:t>
            </a:r>
          </a:p>
        </p:txBody>
      </p:sp>
      <p:sp>
        <p:nvSpPr>
          <p:cNvPr name="TextBox 5" id="5"/>
          <p:cNvSpPr txBox="true"/>
          <p:nvPr/>
        </p:nvSpPr>
        <p:spPr>
          <a:xfrm rot="-60735">
            <a:off x="1117820" y="5539595"/>
            <a:ext cx="11694404" cy="1048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40"/>
              </a:lnSpc>
            </a:pPr>
            <a:r>
              <a:rPr lang="en-US" sz="3287" spc="-118" b="true">
                <a:solidFill>
                  <a:srgbClr val="3E646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2. Compare uma letra de música atual com um poema clássico: que semelhanças e diferenças aparecem?</a:t>
            </a:r>
          </a:p>
        </p:txBody>
      </p:sp>
      <p:sp>
        <p:nvSpPr>
          <p:cNvPr name="TextBox 6" id="6"/>
          <p:cNvSpPr txBox="true"/>
          <p:nvPr/>
        </p:nvSpPr>
        <p:spPr>
          <a:xfrm rot="77333">
            <a:off x="1113908" y="7578473"/>
            <a:ext cx="13369724" cy="514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40"/>
              </a:lnSpc>
            </a:pPr>
            <a:r>
              <a:rPr lang="en-US" sz="3287" spc="-118" b="true">
                <a:solidFill>
                  <a:srgbClr val="3E646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3. Reflita: qual a importância da literatura na sua vida e na sociedade?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887825">
            <a:off x="-6205787" y="-1853386"/>
            <a:ext cx="7983524" cy="11733287"/>
          </a:xfrm>
          <a:custGeom>
            <a:avLst/>
            <a:gdLst/>
            <a:ahLst/>
            <a:cxnLst/>
            <a:rect r="r" b="b" t="t" l="l"/>
            <a:pathLst>
              <a:path h="11733287" w="7983524">
                <a:moveTo>
                  <a:pt x="0" y="0"/>
                </a:moveTo>
                <a:lnTo>
                  <a:pt x="7983524" y="0"/>
                </a:lnTo>
                <a:lnTo>
                  <a:pt x="7983524" y="11733287"/>
                </a:lnTo>
                <a:lnTo>
                  <a:pt x="0" y="117332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-116715">
            <a:off x="5727886" y="838950"/>
            <a:ext cx="9521422" cy="1383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393"/>
              </a:lnSpc>
            </a:pPr>
            <a:r>
              <a:rPr lang="en-US" sz="8138">
                <a:solidFill>
                  <a:srgbClr val="FF3131"/>
                </a:solidFill>
                <a:latin typeface="Anton"/>
                <a:ea typeface="Anton"/>
                <a:cs typeface="Anton"/>
                <a:sym typeface="Anton"/>
              </a:rPr>
              <a:t>O que é Literatura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741856" y="4337694"/>
            <a:ext cx="14380650" cy="41772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326"/>
              </a:lnSpc>
            </a:pPr>
            <a:r>
              <a:rPr lang="en-US" sz="6454" spc="-23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 literatura é uma forma de expressão  que usa a linguagem para criar sentidos, despertar emoções e refletir sobre a realidade humana.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2925595">
            <a:off x="12438997" y="-1573873"/>
            <a:ext cx="8789960" cy="8229600"/>
          </a:xfrm>
          <a:custGeom>
            <a:avLst/>
            <a:gdLst/>
            <a:ahLst/>
            <a:cxnLst/>
            <a:rect r="r" b="b" t="t" l="l"/>
            <a:pathLst>
              <a:path h="8229600" w="8789960">
                <a:moveTo>
                  <a:pt x="0" y="8229600"/>
                </a:moveTo>
                <a:lnTo>
                  <a:pt x="8789960" y="8229600"/>
                </a:lnTo>
                <a:lnTo>
                  <a:pt x="8789960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602460">
            <a:off x="-3818640" y="8425087"/>
            <a:ext cx="10859023" cy="5714561"/>
          </a:xfrm>
          <a:custGeom>
            <a:avLst/>
            <a:gdLst/>
            <a:ahLst/>
            <a:cxnLst/>
            <a:rect r="r" b="b" t="t" l="l"/>
            <a:pathLst>
              <a:path h="5714561" w="10859023">
                <a:moveTo>
                  <a:pt x="0" y="0"/>
                </a:moveTo>
                <a:lnTo>
                  <a:pt x="10859024" y="0"/>
                </a:lnTo>
                <a:lnTo>
                  <a:pt x="10859024" y="5714562"/>
                </a:lnTo>
                <a:lnTo>
                  <a:pt x="0" y="57145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610872" y="600954"/>
            <a:ext cx="14591153" cy="1383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93"/>
              </a:lnSpc>
            </a:pPr>
            <a:r>
              <a:rPr lang="en-US" sz="8138">
                <a:solidFill>
                  <a:srgbClr val="FF3131"/>
                </a:solidFill>
                <a:latin typeface="Boulder"/>
                <a:ea typeface="Boulder"/>
                <a:cs typeface="Boulder"/>
                <a:sym typeface="Boulder"/>
              </a:rPr>
              <a:t>Função da Literatura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344541" y="3333456"/>
            <a:ext cx="11446994" cy="814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27"/>
              </a:lnSpc>
            </a:pPr>
            <a:r>
              <a:rPr lang="en-US" b="true" sz="5137" spc="-184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Estimula a imaginação e a criatividade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017353" y="6683019"/>
            <a:ext cx="14101370" cy="814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27"/>
              </a:lnSpc>
            </a:pPr>
            <a:r>
              <a:rPr lang="en-US" b="true" sz="5137" spc="-184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Permite refletir criticamente sobre a sociedade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344541" y="5010983"/>
            <a:ext cx="11446994" cy="814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27"/>
              </a:lnSpc>
            </a:pPr>
            <a:r>
              <a:rPr lang="en-US" b="true" sz="5137" spc="-184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Transmite valores e visões de mundo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344541" y="8362238"/>
            <a:ext cx="11446994" cy="814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27"/>
              </a:lnSpc>
            </a:pPr>
            <a:r>
              <a:rPr lang="en-US" b="true" sz="5137" spc="-184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Dá prazer estético por meio das palavras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570684">
            <a:off x="-719352" y="-907069"/>
            <a:ext cx="2966566" cy="3871538"/>
          </a:xfrm>
          <a:custGeom>
            <a:avLst/>
            <a:gdLst/>
            <a:ahLst/>
            <a:cxnLst/>
            <a:rect r="r" b="b" t="t" l="l"/>
            <a:pathLst>
              <a:path h="3871538" w="2966566">
                <a:moveTo>
                  <a:pt x="0" y="0"/>
                </a:moveTo>
                <a:lnTo>
                  <a:pt x="2966566" y="0"/>
                </a:lnTo>
                <a:lnTo>
                  <a:pt x="2966566" y="3871538"/>
                </a:lnTo>
                <a:lnTo>
                  <a:pt x="0" y="3871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406616" y="6719995"/>
            <a:ext cx="7934976" cy="5038710"/>
          </a:xfrm>
          <a:custGeom>
            <a:avLst/>
            <a:gdLst/>
            <a:ahLst/>
            <a:cxnLst/>
            <a:rect r="r" b="b" t="t" l="l"/>
            <a:pathLst>
              <a:path h="5038710" w="7934976">
                <a:moveTo>
                  <a:pt x="0" y="0"/>
                </a:moveTo>
                <a:lnTo>
                  <a:pt x="7934976" y="0"/>
                </a:lnTo>
                <a:lnTo>
                  <a:pt x="7934976" y="5038710"/>
                </a:lnTo>
                <a:lnTo>
                  <a:pt x="0" y="50387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116715">
            <a:off x="2544409" y="480397"/>
            <a:ext cx="14313280" cy="1383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393"/>
              </a:lnSpc>
            </a:pPr>
            <a:r>
              <a:rPr lang="en-US" sz="8138">
                <a:solidFill>
                  <a:srgbClr val="FF3131"/>
                </a:solidFill>
                <a:latin typeface="Anton"/>
                <a:ea typeface="Anton"/>
                <a:cs typeface="Anton"/>
                <a:sym typeface="Anton"/>
              </a:rPr>
              <a:t>Literatura e História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530217" y="2509130"/>
            <a:ext cx="13815257" cy="4858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627"/>
              </a:lnSpc>
            </a:pPr>
            <a:r>
              <a:rPr lang="en-US" sz="7463" spc="-268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 literatura acompanha a história da humanidade. Em cada época, reflete preocupações, modos de vida e transformações sociais. </a:t>
            </a:r>
          </a:p>
        </p:txBody>
      </p:sp>
      <p:sp>
        <p:nvSpPr>
          <p:cNvPr name="TextBox 6" id="6"/>
          <p:cNvSpPr txBox="true"/>
          <p:nvPr/>
        </p:nvSpPr>
        <p:spPr>
          <a:xfrm rot="-131577">
            <a:off x="5098884" y="8476020"/>
            <a:ext cx="7980959" cy="1250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12"/>
              </a:lnSpc>
            </a:pPr>
            <a:r>
              <a:rPr lang="en-US" b="true" sz="3885" spc="-139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Ler literatura é também ler o passado e compreender o presente.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919677" y="-307793"/>
            <a:ext cx="8304326" cy="14287012"/>
          </a:xfrm>
          <a:custGeom>
            <a:avLst/>
            <a:gdLst/>
            <a:ahLst/>
            <a:cxnLst/>
            <a:rect r="r" b="b" t="t" l="l"/>
            <a:pathLst>
              <a:path h="14287012" w="8304326">
                <a:moveTo>
                  <a:pt x="0" y="0"/>
                </a:moveTo>
                <a:lnTo>
                  <a:pt x="8304326" y="0"/>
                </a:lnTo>
                <a:lnTo>
                  <a:pt x="8304326" y="14287013"/>
                </a:lnTo>
                <a:lnTo>
                  <a:pt x="0" y="142870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8159662"/>
            <a:ext cx="11270663" cy="4254675"/>
          </a:xfrm>
          <a:custGeom>
            <a:avLst/>
            <a:gdLst/>
            <a:ahLst/>
            <a:cxnLst/>
            <a:rect r="r" b="b" t="t" l="l"/>
            <a:pathLst>
              <a:path h="4254675" w="11270663">
                <a:moveTo>
                  <a:pt x="0" y="0"/>
                </a:moveTo>
                <a:lnTo>
                  <a:pt x="11270663" y="0"/>
                </a:lnTo>
                <a:lnTo>
                  <a:pt x="11270663" y="4254676"/>
                </a:lnTo>
                <a:lnTo>
                  <a:pt x="0" y="42546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116715">
            <a:off x="1733076" y="1577428"/>
            <a:ext cx="9323363" cy="2822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393"/>
              </a:lnSpc>
            </a:pPr>
            <a:r>
              <a:rPr lang="en-US" sz="8138">
                <a:solidFill>
                  <a:srgbClr val="FF3131"/>
                </a:solidFill>
                <a:latin typeface="Boulder"/>
                <a:ea typeface="Boulder"/>
                <a:cs typeface="Boulder"/>
                <a:sym typeface="Boulder"/>
              </a:rPr>
              <a:t>A Tradição Literária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14936" y="5259586"/>
            <a:ext cx="13688209" cy="2431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55"/>
              </a:lnSpc>
            </a:pPr>
            <a:r>
              <a:rPr lang="en-US" sz="5004" spc="-18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Desde mitos e epopeias antigas até romances contemporâneos, a literatura constrói uma tradição que conecta culturas e gerações.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927341" y="558498"/>
            <a:ext cx="10458087" cy="10698810"/>
          </a:xfrm>
          <a:custGeom>
            <a:avLst/>
            <a:gdLst/>
            <a:ahLst/>
            <a:cxnLst/>
            <a:rect r="r" b="b" t="t" l="l"/>
            <a:pathLst>
              <a:path h="10698810" w="10458087">
                <a:moveTo>
                  <a:pt x="0" y="0"/>
                </a:moveTo>
                <a:lnTo>
                  <a:pt x="10458087" y="0"/>
                </a:lnTo>
                <a:lnTo>
                  <a:pt x="10458087" y="10698809"/>
                </a:lnTo>
                <a:lnTo>
                  <a:pt x="0" y="10698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-84238">
            <a:off x="5229861" y="917411"/>
            <a:ext cx="11153774" cy="1065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09"/>
              </a:lnSpc>
            </a:pPr>
            <a:r>
              <a:rPr lang="en-US" sz="6220">
                <a:solidFill>
                  <a:srgbClr val="FF3131"/>
                </a:solidFill>
                <a:latin typeface="Boulder"/>
                <a:ea typeface="Boulder"/>
                <a:cs typeface="Boulder"/>
                <a:sym typeface="Boulder"/>
              </a:rPr>
              <a:t>Gêneros Literários</a:t>
            </a:r>
          </a:p>
        </p:txBody>
      </p:sp>
      <p:sp>
        <p:nvSpPr>
          <p:cNvPr name="TextBox 4" id="4"/>
          <p:cNvSpPr txBox="true"/>
          <p:nvPr/>
        </p:nvSpPr>
        <p:spPr>
          <a:xfrm rot="-84238">
            <a:off x="5229861" y="1811151"/>
            <a:ext cx="11153774" cy="1065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09"/>
              </a:lnSpc>
            </a:pPr>
            <a:r>
              <a:rPr lang="en-US" sz="6220">
                <a:solidFill>
                  <a:srgbClr val="FF3131"/>
                </a:solidFill>
                <a:latin typeface="Boulder"/>
                <a:ea typeface="Boulder"/>
                <a:cs typeface="Boulder"/>
                <a:sym typeface="Boulder"/>
              </a:rPr>
              <a:t>clássicos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070789" y="3825065"/>
            <a:ext cx="3474952" cy="804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51"/>
              </a:lnSpc>
            </a:pPr>
            <a:r>
              <a:rPr lang="en-US" sz="4751">
                <a:solidFill>
                  <a:srgbClr val="1800AD"/>
                </a:solidFill>
                <a:latin typeface="Boulder"/>
                <a:ea typeface="Boulder"/>
                <a:cs typeface="Boulder"/>
                <a:sym typeface="Boulder"/>
              </a:rPr>
              <a:t>Lírico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440758" y="5825494"/>
            <a:ext cx="6735013" cy="804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51"/>
              </a:lnSpc>
            </a:pPr>
            <a:r>
              <a:rPr lang="en-US" sz="4751">
                <a:solidFill>
                  <a:srgbClr val="1800AD"/>
                </a:solidFill>
                <a:latin typeface="Boulder"/>
                <a:ea typeface="Boulder"/>
                <a:cs typeface="Boulder"/>
                <a:sym typeface="Boulder"/>
              </a:rPr>
              <a:t>Épico/Narrativo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408085" y="7825278"/>
            <a:ext cx="4800360" cy="804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51"/>
              </a:lnSpc>
            </a:pPr>
            <a:r>
              <a:rPr lang="en-US" sz="4751">
                <a:solidFill>
                  <a:srgbClr val="1800AD"/>
                </a:solidFill>
                <a:latin typeface="Boulder"/>
                <a:ea typeface="Boulder"/>
                <a:cs typeface="Boulder"/>
                <a:sym typeface="Boulder"/>
              </a:rPr>
              <a:t>Dramático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954977" y="4689075"/>
            <a:ext cx="11706575" cy="5696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97"/>
              </a:lnSpc>
            </a:pPr>
            <a:r>
              <a:rPr lang="en-US" b="true" sz="3641" spc="-13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expressa emoções e sentimentos (poemas, canções)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810728" y="6689504"/>
            <a:ext cx="9995074" cy="569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97"/>
              </a:lnSpc>
            </a:pPr>
            <a:r>
              <a:rPr lang="en-US" b="true" sz="3641" spc="-13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conta histórias (epopeias, romances, contos)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810728" y="8689288"/>
            <a:ext cx="9995074" cy="569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97"/>
              </a:lnSpc>
            </a:pPr>
            <a:r>
              <a:rPr lang="en-US" b="true" sz="3641" spc="-13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representa ações no palco (peças de teatro)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058957" y="561814"/>
            <a:ext cx="10458087" cy="10698810"/>
          </a:xfrm>
          <a:custGeom>
            <a:avLst/>
            <a:gdLst/>
            <a:ahLst/>
            <a:cxnLst/>
            <a:rect r="r" b="b" t="t" l="l"/>
            <a:pathLst>
              <a:path h="10698810" w="10458087">
                <a:moveTo>
                  <a:pt x="0" y="0"/>
                </a:moveTo>
                <a:lnTo>
                  <a:pt x="10458086" y="0"/>
                </a:lnTo>
                <a:lnTo>
                  <a:pt x="10458086" y="10698810"/>
                </a:lnTo>
                <a:lnTo>
                  <a:pt x="0" y="10698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45773" y="3903363"/>
            <a:ext cx="10472429" cy="804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51"/>
              </a:lnSpc>
            </a:pPr>
            <a:r>
              <a:rPr lang="en-US" sz="4751">
                <a:solidFill>
                  <a:srgbClr val="000000"/>
                </a:solidFill>
                <a:latin typeface="Boulder"/>
                <a:ea typeface="Boulder"/>
                <a:cs typeface="Boulder"/>
                <a:sym typeface="Boulder"/>
              </a:rPr>
              <a:t>Tradição oral e popular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5825494"/>
            <a:ext cx="11706575" cy="804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51"/>
              </a:lnSpc>
            </a:pPr>
            <a:r>
              <a:rPr lang="en-US" sz="4751">
                <a:solidFill>
                  <a:srgbClr val="000000"/>
                </a:solidFill>
                <a:latin typeface="Boulder"/>
                <a:ea typeface="Boulder"/>
                <a:cs typeface="Boulder"/>
                <a:sym typeface="Boulder"/>
              </a:rPr>
              <a:t>Textos curtos do cotidiano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755254" y="7825278"/>
            <a:ext cx="8253467" cy="804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51"/>
              </a:lnSpc>
            </a:pPr>
            <a:r>
              <a:rPr lang="en-US" sz="4751">
                <a:solidFill>
                  <a:srgbClr val="000000"/>
                </a:solidFill>
                <a:latin typeface="Boulder"/>
                <a:ea typeface="Boulder"/>
                <a:cs typeface="Boulder"/>
                <a:sym typeface="Boulder"/>
              </a:rPr>
              <a:t>Visuais e multimodais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109031" y="4689075"/>
            <a:ext cx="7545913" cy="5696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97"/>
              </a:lnSpc>
            </a:pPr>
            <a:r>
              <a:rPr lang="en-US" b="true" sz="3641" spc="-13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lendas, mitos, fábulas, cordéis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84451" y="6689504"/>
            <a:ext cx="9995074" cy="569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97"/>
              </a:lnSpc>
            </a:pPr>
            <a:r>
              <a:rPr lang="en-US" b="true" sz="3641" spc="-13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contos, crônicas, tirinhas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84451" y="8689288"/>
            <a:ext cx="9995074" cy="569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97"/>
              </a:lnSpc>
            </a:pPr>
            <a:r>
              <a:rPr lang="en-US" b="true" sz="3641" spc="-13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quadrinhos, poemas visuais, músicas/canções</a:t>
            </a:r>
          </a:p>
        </p:txBody>
      </p:sp>
      <p:sp>
        <p:nvSpPr>
          <p:cNvPr name="TextBox 9" id="9"/>
          <p:cNvSpPr txBox="true"/>
          <p:nvPr/>
        </p:nvSpPr>
        <p:spPr>
          <a:xfrm rot="-84238">
            <a:off x="10814" y="425738"/>
            <a:ext cx="14478877" cy="13840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05"/>
              </a:lnSpc>
            </a:pPr>
            <a:r>
              <a:rPr lang="en-US" sz="8075">
                <a:solidFill>
                  <a:srgbClr val="FF3131"/>
                </a:solidFill>
                <a:latin typeface="Boulder"/>
                <a:ea typeface="Boulder"/>
                <a:cs typeface="Boulder"/>
                <a:sym typeface="Boulder"/>
              </a:rPr>
              <a:t>Gêneros Literários</a:t>
            </a:r>
          </a:p>
        </p:txBody>
      </p:sp>
      <p:sp>
        <p:nvSpPr>
          <p:cNvPr name="TextBox 10" id="10"/>
          <p:cNvSpPr txBox="true"/>
          <p:nvPr/>
        </p:nvSpPr>
        <p:spPr>
          <a:xfrm rot="-84238">
            <a:off x="1303584" y="2051822"/>
            <a:ext cx="11153774" cy="1065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09"/>
              </a:lnSpc>
            </a:pPr>
            <a:r>
              <a:rPr lang="en-US" sz="6220">
                <a:solidFill>
                  <a:srgbClr val="FF3131"/>
                </a:solidFill>
                <a:latin typeface="Boulder"/>
                <a:ea typeface="Boulder"/>
                <a:cs typeface="Boulder"/>
                <a:sym typeface="Boulder"/>
              </a:rPr>
              <a:t> e culturais diversos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979360" y="3877543"/>
            <a:ext cx="7247943" cy="7710578"/>
          </a:xfrm>
          <a:custGeom>
            <a:avLst/>
            <a:gdLst/>
            <a:ahLst/>
            <a:cxnLst/>
            <a:rect r="r" b="b" t="t" l="l"/>
            <a:pathLst>
              <a:path h="7710578" w="7247943">
                <a:moveTo>
                  <a:pt x="0" y="0"/>
                </a:moveTo>
                <a:lnTo>
                  <a:pt x="7247943" y="0"/>
                </a:lnTo>
                <a:lnTo>
                  <a:pt x="7247943" y="7710577"/>
                </a:lnTo>
                <a:lnTo>
                  <a:pt x="0" y="7710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-116715">
            <a:off x="1756105" y="25540"/>
            <a:ext cx="15220803" cy="22628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599"/>
              </a:lnSpc>
            </a:pPr>
            <a:r>
              <a:rPr lang="en-US" sz="13285">
                <a:solidFill>
                  <a:srgbClr val="FF3131"/>
                </a:solidFill>
                <a:latin typeface="Anton"/>
                <a:ea typeface="Anton"/>
                <a:cs typeface="Anton"/>
                <a:sym typeface="Anton"/>
              </a:rPr>
              <a:t>L</a:t>
            </a:r>
            <a:r>
              <a:rPr lang="en-US" sz="13285">
                <a:solidFill>
                  <a:srgbClr val="FF3131"/>
                </a:solidFill>
                <a:latin typeface="Anton"/>
                <a:ea typeface="Anton"/>
                <a:cs typeface="Anton"/>
                <a:sym typeface="Anton"/>
              </a:rPr>
              <a:t>inguagem Literária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911217" y="3926671"/>
            <a:ext cx="12658677" cy="4621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60"/>
              </a:lnSpc>
            </a:pPr>
            <a:r>
              <a:rPr lang="en-US" sz="5705" spc="-205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 literatura se distingue por usar a linguagem de forma criativa, com figuras de linguagem, metáforas, simbolismos e ambiguidades que abrem espaço para múltiplas interpretações.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5800271" y="-4837943"/>
            <a:ext cx="7983524" cy="11733287"/>
          </a:xfrm>
          <a:custGeom>
            <a:avLst/>
            <a:gdLst/>
            <a:ahLst/>
            <a:cxnLst/>
            <a:rect r="r" b="b" t="t" l="l"/>
            <a:pathLst>
              <a:path h="11733287" w="7983524">
                <a:moveTo>
                  <a:pt x="0" y="0"/>
                </a:moveTo>
                <a:lnTo>
                  <a:pt x="7983524" y="0"/>
                </a:lnTo>
                <a:lnTo>
                  <a:pt x="7983524" y="11733286"/>
                </a:lnTo>
                <a:lnTo>
                  <a:pt x="0" y="117332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213323">
            <a:off x="7281606" y="5521342"/>
            <a:ext cx="10234874" cy="3736958"/>
            <a:chOff x="0" y="0"/>
            <a:chExt cx="2695605" cy="9842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95605" cy="984219"/>
            </a:xfrm>
            <a:custGeom>
              <a:avLst/>
              <a:gdLst/>
              <a:ahLst/>
              <a:cxnLst/>
              <a:rect r="r" b="b" t="t" l="l"/>
              <a:pathLst>
                <a:path h="984219" w="2695605">
                  <a:moveTo>
                    <a:pt x="0" y="0"/>
                  </a:moveTo>
                  <a:lnTo>
                    <a:pt x="2695605" y="0"/>
                  </a:lnTo>
                  <a:lnTo>
                    <a:pt x="2695605" y="984219"/>
                  </a:lnTo>
                  <a:lnTo>
                    <a:pt x="0" y="984219"/>
                  </a:lnTo>
                  <a:close/>
                </a:path>
              </a:pathLst>
            </a:custGeom>
            <a:solidFill>
              <a:srgbClr val="FFFCE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695605" cy="10223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847904" y="4362462"/>
            <a:ext cx="14941169" cy="3922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43"/>
              </a:lnSpc>
            </a:pPr>
            <a:r>
              <a:rPr lang="en-US" sz="6002" spc="-216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Ler literatura ajuda a construir identidades individuais e coletivas. Por meio dela, reconhecemos culturas, vozes diversas e realidades diferentes da nossa.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3916584" y="6076785"/>
            <a:ext cx="7833167" cy="4983853"/>
          </a:xfrm>
          <a:custGeom>
            <a:avLst/>
            <a:gdLst/>
            <a:ahLst/>
            <a:cxnLst/>
            <a:rect r="r" b="b" t="t" l="l"/>
            <a:pathLst>
              <a:path h="4983853" w="7833167">
                <a:moveTo>
                  <a:pt x="0" y="0"/>
                </a:moveTo>
                <a:lnTo>
                  <a:pt x="7833168" y="0"/>
                </a:lnTo>
                <a:lnTo>
                  <a:pt x="7833168" y="4983852"/>
                </a:lnTo>
                <a:lnTo>
                  <a:pt x="0" y="4983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116715">
            <a:off x="3122491" y="817863"/>
            <a:ext cx="11229574" cy="145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952"/>
              </a:lnSpc>
            </a:pPr>
            <a:r>
              <a:rPr lang="en-US" sz="8537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Literatura e Identidade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DAHEBsS_NIU</dc:identifier>
  <dcterms:modified xsi:type="dcterms:W3CDTF">2011-08-01T06:04:30Z</dcterms:modified>
  <cp:revision>1</cp:revision>
  <dc:title>Ler literatura é também ler o passado e compreender o presente.</dc:title>
</cp:coreProperties>
</file>